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80"/>
  </p:notesMasterIdLst>
  <p:handoutMasterIdLst>
    <p:handoutMasterId r:id="rId81"/>
  </p:handoutMasterIdLst>
  <p:sldIdLst>
    <p:sldId id="486" r:id="rId6"/>
    <p:sldId id="408" r:id="rId7"/>
    <p:sldId id="409" r:id="rId8"/>
    <p:sldId id="410" r:id="rId9"/>
    <p:sldId id="510" r:id="rId10"/>
    <p:sldId id="412" r:id="rId11"/>
    <p:sldId id="473" r:id="rId12"/>
    <p:sldId id="450" r:id="rId13"/>
    <p:sldId id="511" r:id="rId14"/>
    <p:sldId id="415" r:id="rId15"/>
    <p:sldId id="416" r:id="rId16"/>
    <p:sldId id="417" r:id="rId17"/>
    <p:sldId id="487" r:id="rId18"/>
    <p:sldId id="488" r:id="rId19"/>
    <p:sldId id="491" r:id="rId20"/>
    <p:sldId id="418" r:id="rId21"/>
    <p:sldId id="489" r:id="rId22"/>
    <p:sldId id="490" r:id="rId23"/>
    <p:sldId id="492" r:id="rId24"/>
    <p:sldId id="493" r:id="rId25"/>
    <p:sldId id="494" r:id="rId26"/>
    <p:sldId id="495" r:id="rId27"/>
    <p:sldId id="496" r:id="rId28"/>
    <p:sldId id="451" r:id="rId29"/>
    <p:sldId id="499" r:id="rId30"/>
    <p:sldId id="500" r:id="rId31"/>
    <p:sldId id="501" r:id="rId32"/>
    <p:sldId id="502" r:id="rId33"/>
    <p:sldId id="426" r:id="rId34"/>
    <p:sldId id="503" r:id="rId35"/>
    <p:sldId id="427" r:id="rId36"/>
    <p:sldId id="428" r:id="rId37"/>
    <p:sldId id="453" r:id="rId38"/>
    <p:sldId id="430" r:id="rId39"/>
    <p:sldId id="431" r:id="rId40"/>
    <p:sldId id="512" r:id="rId41"/>
    <p:sldId id="433" r:id="rId42"/>
    <p:sldId id="434" r:id="rId43"/>
    <p:sldId id="435" r:id="rId44"/>
    <p:sldId id="436" r:id="rId45"/>
    <p:sldId id="456" r:id="rId46"/>
    <p:sldId id="437" r:id="rId47"/>
    <p:sldId id="457" r:id="rId48"/>
    <p:sldId id="438" r:id="rId49"/>
    <p:sldId id="439" r:id="rId50"/>
    <p:sldId id="441" r:id="rId51"/>
    <p:sldId id="504" r:id="rId52"/>
    <p:sldId id="505" r:id="rId53"/>
    <p:sldId id="443" r:id="rId54"/>
    <p:sldId id="444" r:id="rId55"/>
    <p:sldId id="506" r:id="rId56"/>
    <p:sldId id="446" r:id="rId57"/>
    <p:sldId id="445" r:id="rId58"/>
    <p:sldId id="459" r:id="rId59"/>
    <p:sldId id="447" r:id="rId60"/>
    <p:sldId id="448" r:id="rId61"/>
    <p:sldId id="460" r:id="rId62"/>
    <p:sldId id="461" r:id="rId63"/>
    <p:sldId id="462" r:id="rId64"/>
    <p:sldId id="463" r:id="rId65"/>
    <p:sldId id="464" r:id="rId66"/>
    <p:sldId id="469" r:id="rId67"/>
    <p:sldId id="465" r:id="rId68"/>
    <p:sldId id="471" r:id="rId69"/>
    <p:sldId id="507" r:id="rId70"/>
    <p:sldId id="508" r:id="rId71"/>
    <p:sldId id="509" r:id="rId72"/>
    <p:sldId id="419" r:id="rId73"/>
    <p:sldId id="420" r:id="rId74"/>
    <p:sldId id="452" r:id="rId75"/>
    <p:sldId id="421" r:id="rId76"/>
    <p:sldId id="422" r:id="rId77"/>
    <p:sldId id="440" r:id="rId78"/>
    <p:sldId id="298" r:id="rId79"/>
  </p:sldIdLst>
  <p:sldSz cx="9144000" cy="6858000" type="screen4x3"/>
  <p:notesSz cx="6858000" cy="9144000"/>
  <p:embeddedFontLst>
    <p:embeddedFont>
      <p:font typeface="Noto Sans Symbols" panose="020B0604020202020204" charset="0"/>
      <p:regular r:id="rId82"/>
      <p:bold r:id="rId83"/>
      <p:italic r:id="rId84"/>
      <p:boldItalic r:id="rId85"/>
    </p:embeddedFont>
    <p:embeddedFont>
      <p:font typeface="Verdana" panose="020B0604030504040204" pitchFamily="3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userDrawn="1">
          <p15:clr>
            <a:srgbClr val="A4A3A4"/>
          </p15:clr>
        </p15:guide>
        <p15:guide id="2" pos="295" userDrawn="1">
          <p15:clr>
            <a:srgbClr val="A4A3A4"/>
          </p15:clr>
        </p15:guide>
        <p15:guide id="4" orient="horz" pos="119" userDrawn="1">
          <p15:clr>
            <a:srgbClr val="A4A3A4"/>
          </p15:clr>
        </p15:guide>
        <p15:guide id="7" pos="5465" userDrawn="1">
          <p15:clr>
            <a:srgbClr val="A4A3A4"/>
          </p15:clr>
        </p15:guide>
        <p15:guide id="8" orient="horz" pos="100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11"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Diane Casey" initials="DC" lastIdx="1" clrIdx="8">
    <p:extLst>
      <p:ext uri="{19B8F6BF-5375-455C-9EA6-DF929625EA0E}">
        <p15:presenceInfo xmlns:p15="http://schemas.microsoft.com/office/powerpoint/2012/main" userId="34fdb53b254470fa" providerId="Windows Live"/>
      </p:ext>
    </p:extLst>
  </p:cmAuthor>
  <p:cmAuthor id="2" name="Sarah Reusché" initials="" lastIdx="13" clrIdx="2"/>
  <p:cmAuthor id="9" name="CE" initials="CE" lastIdx="5" clrIdx="9">
    <p:extLst>
      <p:ext uri="{19B8F6BF-5375-455C-9EA6-DF929625EA0E}">
        <p15:presenceInfo xmlns:p15="http://schemas.microsoft.com/office/powerpoint/2012/main" userId="CE" providerId="None"/>
      </p:ext>
    </p:extLst>
  </p:cmAuthor>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82726" autoAdjust="0"/>
  </p:normalViewPr>
  <p:slideViewPr>
    <p:cSldViewPr snapToGrid="0" snapToObjects="1">
      <p:cViewPr varScale="1">
        <p:scale>
          <a:sx n="110" d="100"/>
          <a:sy n="110" d="100"/>
        </p:scale>
        <p:origin x="1644" y="108"/>
      </p:cViewPr>
      <p:guideLst>
        <p:guide orient="horz" pos="777"/>
        <p:guide pos="295"/>
        <p:guide orient="horz" pos="119"/>
        <p:guide pos="5465"/>
        <p:guide orient="horz" pos="1003"/>
      </p:guideLst>
    </p:cSldViewPr>
  </p:slideViewPr>
  <p:outlineViewPr>
    <p:cViewPr>
      <p:scale>
        <a:sx n="50" d="100"/>
        <a:sy n="50" d="100"/>
      </p:scale>
      <p:origin x="0" y="-17085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font" Target="fonts/font4.fntdata"/><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6.fntdata"/><Relationship Id="rId61" Type="http://schemas.openxmlformats.org/officeDocument/2006/relationships/slide" Target="slides/slide56.xml"/><Relationship Id="rId82" Type="http://schemas.openxmlformats.org/officeDocument/2006/relationships/font" Target="fonts/font1.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FB007CFB-788E-4E7C-9781-F3685037CEDF}"/>
    <pc:docChg chg="custSel modSld">
      <pc:chgData name="Chellapandi Murugan" userId="213f20c9-52d8-446b-ab6b-14b65f01aa8b" providerId="ADAL" clId="{FB007CFB-788E-4E7C-9781-F3685037CEDF}" dt="2024-03-23T14:06:20.933" v="5" actId="207"/>
      <pc:docMkLst>
        <pc:docMk/>
      </pc:docMkLst>
      <pc:sldChg chg="delCm">
        <pc:chgData name="Chellapandi Murugan" userId="213f20c9-52d8-446b-ab6b-14b65f01aa8b" providerId="ADAL" clId="{FB007CFB-788E-4E7C-9781-F3685037CEDF}" dt="2024-03-23T06:48:44.826" v="3" actId="1592"/>
        <pc:sldMkLst>
          <pc:docMk/>
          <pc:sldMk cId="169771658" sldId="437"/>
        </pc:sldMkLst>
      </pc:sldChg>
      <pc:sldChg chg="delCm">
        <pc:chgData name="Chellapandi Murugan" userId="213f20c9-52d8-446b-ab6b-14b65f01aa8b" providerId="ADAL" clId="{FB007CFB-788E-4E7C-9781-F3685037CEDF}" dt="2024-03-23T06:44:33.282" v="0" actId="1592"/>
        <pc:sldMkLst>
          <pc:docMk/>
          <pc:sldMk cId="2884492057" sldId="451"/>
        </pc:sldMkLst>
      </pc:sldChg>
      <pc:sldChg chg="delCm">
        <pc:chgData name="Chellapandi Murugan" userId="213f20c9-52d8-446b-ab6b-14b65f01aa8b" providerId="ADAL" clId="{FB007CFB-788E-4E7C-9781-F3685037CEDF}" dt="2024-03-23T06:48:50.403" v="4" actId="1592"/>
        <pc:sldMkLst>
          <pc:docMk/>
          <pc:sldMk cId="3077123339" sldId="457"/>
        </pc:sldMkLst>
      </pc:sldChg>
      <pc:sldChg chg="modSp mod">
        <pc:chgData name="Chellapandi Murugan" userId="213f20c9-52d8-446b-ab6b-14b65f01aa8b" providerId="ADAL" clId="{FB007CFB-788E-4E7C-9781-F3685037CEDF}" dt="2024-03-23T14:06:20.933" v="5" actId="207"/>
        <pc:sldMkLst>
          <pc:docMk/>
          <pc:sldMk cId="63334837" sldId="463"/>
        </pc:sldMkLst>
        <pc:spChg chg="mod">
          <ac:chgData name="Chellapandi Murugan" userId="213f20c9-52d8-446b-ab6b-14b65f01aa8b" providerId="ADAL" clId="{FB007CFB-788E-4E7C-9781-F3685037CEDF}" dt="2024-03-23T14:06:20.933" v="5" actId="207"/>
          <ac:spMkLst>
            <pc:docMk/>
            <pc:sldMk cId="63334837" sldId="463"/>
            <ac:spMk id="2" creationId="{00000000-0000-0000-0000-000000000000}"/>
          </ac:spMkLst>
        </pc:spChg>
      </pc:sldChg>
      <pc:sldChg chg="delCm">
        <pc:chgData name="Chellapandi Murugan" userId="213f20c9-52d8-446b-ab6b-14b65f01aa8b" providerId="ADAL" clId="{FB007CFB-788E-4E7C-9781-F3685037CEDF}" dt="2024-03-23T06:44:38.749" v="1" actId="1592"/>
        <pc:sldMkLst>
          <pc:docMk/>
          <pc:sldMk cId="3469529206" sldId="499"/>
        </pc:sldMkLst>
      </pc:sldChg>
      <pc:sldChg chg="delCm">
        <pc:chgData name="Chellapandi Murugan" userId="213f20c9-52d8-446b-ab6b-14b65f01aa8b" providerId="ADAL" clId="{FB007CFB-788E-4E7C-9781-F3685037CEDF}" dt="2024-03-23T06:44:48.019" v="2" actId="1592"/>
        <pc:sldMkLst>
          <pc:docMk/>
          <pc:sldMk cId="2538279890" sldId="5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79179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2000 to 2021, in increments of 1. The vertical axis represents bank reserves, in billions of dollars, and ranges from 0 to $4,500, in increments of 500. The area for recession periods, 2001 to 2002, 2007 to 2009, and 2020 are shaded. The line starts at 0 in 2000, moves along the horizontal axis till 2009, rises to 2,600 in 2015, falls to 1,400 in 2020, peaks to 4,300 in 2022, and ends at 3,000 in 2023.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73397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2000 to 2021, in increments of 1. The vertical axis represents bank reserves, in billions of dollars, and ranges from 0 to $4,500, in increments of 500. The area for recession periods, 2001 to 2002, 2007 to 2009, and 2020 are shaded. The line starts at 0 in 2000, moves along the horizontal axis till 2009, rises to 2,600 in 2015, falls to 1,400 in 2020, peaks to 4,300 in 2022, and ends at 3,000 in 2023.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64744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2000 to 2021, in increments of 1. The vertical axis represents bank reserves, in billions of dollars, and ranges from 0 to $4,500, in increments of 500. The area for recession periods, 2001 to 2002, 2007 to 2009, and 2020 are shaded. The line starts at 0 in 2000, moves along the horizontal axis till 2009, rises to 2,600 in 2015, falls to 1,400 in 2020, peaks to 4,300 in 2022, and ends at 3,000 in 2023.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75560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21559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06779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flow diagram is as follows.</a:t>
            </a:r>
          </a:p>
          <a:p>
            <a:pPr marL="228600" lvl="0" indent="-228600">
              <a:buFont typeface="+mj-lt"/>
              <a:buAutoNum type="arabicPeriod"/>
            </a:pPr>
            <a:r>
              <a:rPr lang="en-US" sz="1200" b="0" i="0" u="none" strike="noStrike" kern="1200" cap="none" noProof="0" dirty="0">
                <a:solidFill>
                  <a:schemeClr val="dk1"/>
                </a:solidFill>
                <a:effectLst/>
                <a:latin typeface="Arial"/>
                <a:ea typeface="Arial"/>
                <a:cs typeface="Arial"/>
                <a:sym typeface="Arial"/>
              </a:rPr>
              <a:t>Policy tools </a:t>
            </a:r>
          </a:p>
          <a:p>
            <a:pPr marL="228600" lvl="0" indent="-228600">
              <a:buFont typeface="+mj-lt"/>
              <a:buAutoNum type="arabicPeriod"/>
            </a:pPr>
            <a:r>
              <a:rPr lang="en-US" sz="1200" b="0" i="0" u="none" strike="noStrike" kern="1200" cap="none" noProof="0" dirty="0">
                <a:solidFill>
                  <a:schemeClr val="dk1"/>
                </a:solidFill>
                <a:effectLst/>
                <a:latin typeface="Arial"/>
                <a:ea typeface="Arial"/>
                <a:cs typeface="Arial"/>
                <a:sym typeface="Arial"/>
              </a:rPr>
              <a:t>Policy instrument</a:t>
            </a:r>
          </a:p>
          <a:p>
            <a:pPr marL="228600" lvl="0" indent="-228600">
              <a:buFont typeface="+mj-lt"/>
              <a:buAutoNum type="arabicPeriod"/>
            </a:pPr>
            <a:r>
              <a:rPr lang="en-US" sz="1200" b="0" i="0" u="none" strike="noStrike" kern="1200" cap="none" noProof="0" dirty="0">
                <a:solidFill>
                  <a:schemeClr val="dk1"/>
                </a:solidFill>
                <a:effectLst/>
                <a:latin typeface="Arial"/>
                <a:ea typeface="Arial"/>
                <a:cs typeface="Arial"/>
                <a:sym typeface="Arial"/>
              </a:rPr>
              <a:t>Intermediate target</a:t>
            </a:r>
          </a:p>
          <a:p>
            <a:pPr marL="228600" lvl="0" indent="-228600">
              <a:buFont typeface="+mj-lt"/>
              <a:buAutoNum type="arabicPeriod"/>
            </a:pPr>
            <a:r>
              <a:rPr lang="en-US" sz="1200" b="0" i="0" u="none" strike="noStrike" kern="1200" cap="none" noProof="0" dirty="0">
                <a:solidFill>
                  <a:schemeClr val="dk1"/>
                </a:solidFill>
                <a:effectLst/>
                <a:latin typeface="Arial"/>
                <a:ea typeface="Arial"/>
                <a:cs typeface="Arial"/>
                <a:sym typeface="Arial"/>
              </a:rPr>
              <a:t>Goals</a:t>
            </a:r>
          </a:p>
          <a:p>
            <a:r>
              <a:rPr lang="en-US" sz="1200" b="0" i="0" u="none" strike="noStrike" kern="1200" cap="none" noProof="0" dirty="0">
                <a:solidFill>
                  <a:schemeClr val="dk1"/>
                </a:solidFill>
                <a:effectLst/>
                <a:latin typeface="Arial"/>
                <a:ea typeface="Arial"/>
                <a:cs typeface="Arial"/>
                <a:sym typeface="Arial"/>
              </a:rPr>
              <a:t>Policy tools include as follows.</a:t>
            </a:r>
          </a:p>
          <a:p>
            <a:pPr marL="228600" lvl="0" indent="-22860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Interest rate on reserves</a:t>
            </a:r>
          </a:p>
          <a:p>
            <a:pPr marL="228600" lvl="0" indent="-22860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Interest rate on overnight reverse repurchase agreements</a:t>
            </a:r>
          </a:p>
          <a:p>
            <a:r>
              <a:rPr lang="en-US" sz="1200" b="0" i="0" u="none" strike="noStrike" kern="1200" cap="none" noProof="0" dirty="0">
                <a:solidFill>
                  <a:schemeClr val="dk1"/>
                </a:solidFill>
                <a:effectLst/>
                <a:latin typeface="Arial"/>
                <a:ea typeface="Arial"/>
                <a:cs typeface="Arial"/>
                <a:sym typeface="Arial"/>
              </a:rPr>
              <a:t>Policy instrument includes Federal funds rate.</a:t>
            </a:r>
          </a:p>
          <a:p>
            <a:r>
              <a:rPr lang="en-US" sz="1200" b="0" i="0" u="none" strike="noStrike" kern="1200" cap="none" noProof="0" dirty="0">
                <a:solidFill>
                  <a:schemeClr val="dk1"/>
                </a:solidFill>
                <a:effectLst/>
                <a:latin typeface="Arial"/>
                <a:ea typeface="Arial"/>
                <a:cs typeface="Arial"/>
                <a:sym typeface="Arial"/>
              </a:rPr>
              <a:t>Intermediate target includes long term interest rates.</a:t>
            </a:r>
          </a:p>
          <a:p>
            <a:r>
              <a:rPr lang="en-US" sz="1200" b="0" i="0" u="none" strike="noStrike" kern="1200" cap="none" noProof="0" dirty="0">
                <a:solidFill>
                  <a:schemeClr val="dk1"/>
                </a:solidFill>
                <a:effectLst/>
                <a:latin typeface="Arial"/>
                <a:ea typeface="Arial"/>
                <a:cs typeface="Arial"/>
                <a:sym typeface="Arial"/>
              </a:rPr>
              <a:t>Goals include as follows.</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Inflation rate</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Unemployment rate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37008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Truncated graphs A, the X axis represents real G D P, in trillions of 2012 dollars, and the Y axis represents price level with a G D P deflator, when 2012 = 100. Graph A represents expansionary monetary policy. Aggregate demand line A D sub 1, shifts right and becomes A D sub 2. Fed policy causes the A D curve to shift to the right. The Short run aggregate supply line, S R A S intersects A D sub 1 at point A, (19.8, 113), and intersects Long run aggregate supply line, L R A S, and A D sub 2 at point B, (20.0, 115). </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77628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In truncated graph B, the X axis represents real GDP, in trillions of 2012 dollars, and the Y axis represents price level with a GDP deflator, when 2012 = 100. Graph B represents contractionary monetary policy. Aggregate demand line AD sub 1, shifts left and becomes AD sub 2. Fed policy causes the AD curve to shift to the left. The short-run aggregate supply line, SRAS intersects AD sub 1 at point A, (20.2, 117), and intersects long-run aggregate supply line, </a:t>
            </a:r>
            <a:r>
              <a:rPr lang="en-US" sz="1200" b="0" i="0" u="none" strike="noStrike" kern="1200" cap="none" baseline="0" noProof="0" dirty="0">
                <a:solidFill>
                  <a:schemeClr val="dk1"/>
                </a:solidFill>
                <a:effectLst/>
                <a:latin typeface="Arial"/>
                <a:ea typeface="Arial"/>
                <a:cs typeface="Arial"/>
                <a:sym typeface="Arial"/>
              </a:rPr>
              <a:t>LRAS</a:t>
            </a:r>
            <a:r>
              <a:rPr lang="en-US" sz="1200" b="0" i="0" u="none" strike="noStrike" kern="1200" cap="none" noProof="0" dirty="0">
                <a:solidFill>
                  <a:schemeClr val="dk1"/>
                </a:solidFill>
                <a:effectLst/>
                <a:latin typeface="Arial"/>
                <a:ea typeface="Arial"/>
                <a:cs typeface="Arial"/>
                <a:sym typeface="Arial"/>
              </a:rPr>
              <a:t>, and </a:t>
            </a:r>
            <a:r>
              <a:rPr lang="en-US" sz="1200" b="0" i="0" u="none" strike="noStrike" kern="1200" cap="none" baseline="0" noProof="0" dirty="0">
                <a:solidFill>
                  <a:schemeClr val="dk1"/>
                </a:solidFill>
                <a:effectLst/>
                <a:latin typeface="Arial"/>
                <a:ea typeface="Arial"/>
                <a:cs typeface="Arial"/>
                <a:sym typeface="Arial"/>
              </a:rPr>
              <a:t>AD</a:t>
            </a:r>
            <a:r>
              <a:rPr lang="en-US" sz="1200" b="0" i="0" u="none" strike="noStrike" kern="1200" cap="none" noProof="0" dirty="0">
                <a:solidFill>
                  <a:schemeClr val="dk1"/>
                </a:solidFill>
                <a:effectLst/>
                <a:latin typeface="Arial"/>
                <a:ea typeface="Arial"/>
                <a:cs typeface="Arial"/>
                <a:sym typeface="Arial"/>
              </a:rPr>
              <a:t> sub 2 at point </a:t>
            </a:r>
            <a:r>
              <a:rPr lang="en-US" sz="1200" b="0" i="0" u="none" strike="noStrike" kern="1200" cap="none" baseline="0"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(20.0, 115).</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00642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time, and the truncated vertical axis represents real G D P. The long run trend in real G D P line rises diagonally across the graph. A curve in red representing recession periods begins at the same point, and rises in August 2026, signifying the beginning of a recession. The curve dips below the long run trend line in June 2027, where the Fed implements expansionary policy, not realizing the recession is actually over, before the line begins to gain, rises over, and falls through the long run trend line. A curve in blue rises from the lowest point of the recession trend in June 2027, rising over the long run trend line and rising recession curve. Fed policy causes too large an increase in aggregate demand, increasing the inflation rate.</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5292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431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2008 to 2023, in increments of 1. The vertical axis represents growth rate of real G D P, and ranges from negative 3 to 1%, in increments of 1%. The year, 2019 is labeled, dates of B E A revisions to G D P data for the first quarter of 2008. The line rises from 0.6 in 2008 to 1 in 2009, falls to negative 0.6 in 2011, gradually falls to negative 2.6 in 2013 in steps, remains at negative 2.6 between 2013 and 2018, rises to negative 1.6 in steps and remains at negative 1.6 from 2021 to 2023, and ends at negative 1.8. The line at 1 in 2009 is labeled, changing estimates of the growth rate of real G D P during the first quarter of 2008.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6867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Part (a) represents an expansionary policy in the following steps.</a:t>
            </a:r>
          </a:p>
          <a:p>
            <a:r>
              <a:rPr lang="en-US" sz="1200" b="0" i="0" u="none" strike="noStrike" kern="1200" cap="none" noProof="0" dirty="0">
                <a:solidFill>
                  <a:schemeClr val="dk1"/>
                </a:solidFill>
                <a:effectLst/>
                <a:latin typeface="Arial"/>
                <a:ea typeface="Arial"/>
                <a:cs typeface="Arial"/>
                <a:sym typeface="Arial"/>
              </a:rPr>
              <a:t>1. FOMC orders an expansionary policy.</a:t>
            </a:r>
          </a:p>
          <a:p>
            <a:r>
              <a:rPr lang="en-US" sz="1200" b="0" i="0" u="none" strike="noStrike" kern="1200" cap="none" noProof="0" dirty="0">
                <a:solidFill>
                  <a:schemeClr val="dk1"/>
                </a:solidFill>
                <a:effectLst/>
                <a:latin typeface="Arial"/>
                <a:ea typeface="Arial"/>
                <a:cs typeface="Arial"/>
                <a:sym typeface="Arial"/>
              </a:rPr>
              <a:t>2. The money supply increases and interest rates fall.</a:t>
            </a:r>
          </a:p>
          <a:p>
            <a:r>
              <a:rPr lang="en-US" sz="1200" b="0" i="0" u="none" strike="noStrike" kern="1200" cap="none" noProof="0" dirty="0">
                <a:solidFill>
                  <a:schemeClr val="dk1"/>
                </a:solidFill>
                <a:effectLst/>
                <a:latin typeface="Arial"/>
                <a:ea typeface="Arial"/>
                <a:cs typeface="Arial"/>
                <a:sym typeface="Arial"/>
              </a:rPr>
              <a:t>3. Investment, consumption, and net exports all increase. </a:t>
            </a:r>
          </a:p>
          <a:p>
            <a:r>
              <a:rPr lang="en-US" sz="1200" b="0" i="0" u="none" strike="noStrike" kern="1200" cap="none" noProof="0" dirty="0">
                <a:solidFill>
                  <a:schemeClr val="dk1"/>
                </a:solidFill>
                <a:effectLst/>
                <a:latin typeface="Arial"/>
                <a:ea typeface="Arial"/>
                <a:cs typeface="Arial"/>
                <a:sym typeface="Arial"/>
              </a:rPr>
              <a:t>4. The AD curve shifts to the right.</a:t>
            </a:r>
          </a:p>
          <a:p>
            <a:r>
              <a:rPr lang="en-US" sz="1200" b="0" i="0" u="none" strike="noStrike" kern="1200" cap="none" noProof="0" dirty="0">
                <a:solidFill>
                  <a:schemeClr val="dk1"/>
                </a:solidFill>
                <a:effectLst/>
                <a:latin typeface="Arial"/>
                <a:ea typeface="Arial"/>
                <a:cs typeface="Arial"/>
                <a:sym typeface="Arial"/>
              </a:rPr>
              <a:t>5. Real GDP and the price level rise.</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Part (b) represents a contractionary policy in the following steps.</a:t>
            </a:r>
          </a:p>
          <a:p>
            <a:r>
              <a:rPr lang="en-US" sz="1200" b="0" i="0" u="none" strike="noStrike" kern="1200" cap="none" noProof="0" dirty="0">
                <a:solidFill>
                  <a:schemeClr val="dk1"/>
                </a:solidFill>
                <a:effectLst/>
                <a:latin typeface="Arial"/>
                <a:ea typeface="Arial"/>
                <a:cs typeface="Arial"/>
                <a:sym typeface="Arial"/>
              </a:rPr>
              <a:t>1. FOMC orders a contractionary policy.</a:t>
            </a:r>
          </a:p>
          <a:p>
            <a:r>
              <a:rPr lang="en-US" sz="1200" b="0" i="0" u="none" strike="noStrike" kern="1200" cap="none" noProof="0" dirty="0">
                <a:solidFill>
                  <a:schemeClr val="dk1"/>
                </a:solidFill>
                <a:effectLst/>
                <a:latin typeface="Arial"/>
                <a:ea typeface="Arial"/>
                <a:cs typeface="Arial"/>
                <a:sym typeface="Arial"/>
              </a:rPr>
              <a:t>2. The money supply decreases, and the interest rates rise. </a:t>
            </a:r>
          </a:p>
          <a:p>
            <a:r>
              <a:rPr lang="en-US" sz="1200" b="0" i="0" u="none" strike="noStrike" kern="1200" cap="none" noProof="0" dirty="0">
                <a:solidFill>
                  <a:schemeClr val="dk1"/>
                </a:solidFill>
                <a:effectLst/>
                <a:latin typeface="Arial"/>
                <a:ea typeface="Arial"/>
                <a:cs typeface="Arial"/>
                <a:sym typeface="Arial"/>
              </a:rPr>
              <a:t>3. Investment, consumption, and net exports all decrease.</a:t>
            </a:r>
          </a:p>
          <a:p>
            <a:r>
              <a:rPr lang="en-US" sz="1200" b="0" i="0" u="none" strike="noStrike" kern="1200" cap="none" noProof="0" dirty="0">
                <a:solidFill>
                  <a:schemeClr val="dk1"/>
                </a:solidFill>
                <a:effectLst/>
                <a:latin typeface="Arial"/>
                <a:ea typeface="Arial"/>
                <a:cs typeface="Arial"/>
                <a:sym typeface="Arial"/>
              </a:rPr>
              <a:t>4. The </a:t>
            </a:r>
            <a:r>
              <a:rPr lang="en-US" sz="1200" b="0" i="0" u="none" strike="noStrike" kern="1200" cap="none" baseline="0" noProof="0" dirty="0">
                <a:solidFill>
                  <a:schemeClr val="dk1"/>
                </a:solidFill>
                <a:effectLst/>
                <a:latin typeface="Arial"/>
                <a:ea typeface="Arial"/>
                <a:cs typeface="Arial"/>
                <a:sym typeface="Arial"/>
              </a:rPr>
              <a:t>AD</a:t>
            </a:r>
            <a:r>
              <a:rPr lang="en-US" sz="1200" b="0" i="0" u="none" strike="noStrike" kern="1200" cap="none" noProof="0" dirty="0">
                <a:solidFill>
                  <a:schemeClr val="dk1"/>
                </a:solidFill>
                <a:effectLst/>
                <a:latin typeface="Arial"/>
                <a:ea typeface="Arial"/>
                <a:cs typeface="Arial"/>
                <a:sym typeface="Arial"/>
              </a:rPr>
              <a:t> curve shifts to the left.</a:t>
            </a:r>
          </a:p>
          <a:p>
            <a:r>
              <a:rPr lang="en-US" sz="1200" b="0" i="0" u="none" strike="noStrike" kern="1200" cap="none" noProof="0" dirty="0">
                <a:solidFill>
                  <a:schemeClr val="dk1"/>
                </a:solidFill>
                <a:effectLst/>
                <a:latin typeface="Arial"/>
                <a:ea typeface="Arial"/>
                <a:cs typeface="Arial"/>
                <a:sym typeface="Arial"/>
              </a:rPr>
              <a:t>5. Real GDP and the price level fall.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26822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20.4, with a kink near the origin. The vertical axis represents price level, G D P deflator, 2017 = 100, and ranges from 0 to 118, with a kink near the origin. A D sub 1 line shifts right and becomes A D sub 2 without policy, shifts right again, and becomes A D sub 2 with policy. Fed policy causes the A D curve to shift to the right. The vertical L R A S sub 1 shifts right and becomes L R A S sub 2. Line S R A S sub 1 shifts right and becomes S R A S sub 2. A D sub 1 intersects S R A S sub 1 and L R A S sub 1 at point A, (20.0, 115). A D sub 2 without policy, and S R A S sub 2 at point B, (20.3, 117). A D sub 2 with policy intersects S R A S sub 2 and L R A S sub 2 at point C, (20.4, 118).</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50832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20.4, with a kink near the origin. The vertical axis represents price level, G D P deflator, 2017 = 100, and ranges from 0 to 118, with a kink near the origin. A D sub 1 line shifts right and becomes A D sub 2 without policy, shifts right again, and becomes A D sub 2 with policy. Fed policy causes the A D curve to shift to the right. The vertical L R A S sub 1 shifts right and becomes L R A S sub 2. Line S R A S sub 1 shifts right and becomes S R A S sub 2. A D sub 1 intersects S R A S sub 1 and L R A S sub 1 at point A, (20.0, 115). A D sub 2 without policy, and S R A S sub 2 at point B, (20.3, 117). A D sub 2 with policy intersects S R A S sub 2 and L R A S sub 2 at point C, (20.4, 118).</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96690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16.6, with a kink near the origin. The vertical axis represents price level, G D P deflator, 2017 = 100, and ranges from 0 to 85.3, with a kink near the origin. Line A D sub 2005 shifts right and becomes A D sub 2006 without policy. A D sub 2006 without policy shifts left, and becomes A D sub 2006 with policy. Fed policy causes the A D curve to shift to the left. L R A S sub 2005 shifts right and becomes L R A S sub 2006. S R A S sub 2005 shifts right and becomes S R A S sub 2006. A D sub 2005 intersects L R A S sub 2005 and S R A S sub 2005 at point A, (16.0, 81.6). A D sub 2006 without policy intersects S R A S sub 2006 at point B, (16.6, 85.3). A D sub 2006 with policy intersects L R A S sub 2006, and S R A S sub 2006 at point C, (16.4, 84.1).</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9211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in trillions of 2017 dollars, and ranges from 0 to 16.6, with a kink near the origin. The vertical axis represents price level, G D P deflator, 2017 = 100, and ranges from 0 to 85.3, with a kink near the origin. Line A D sub 2005 shifts right and becomes A D sub 2006 without policy. A D sub 2006 without policy shifts left, and becomes A D sub 2006 with policy. Fed policy causes the A D curve to shift to the left. L R A S sub 2005 shifts right and becomes L R A S sub 2006. S R A S sub 2005 shifts right and becomes S R A S sub 2006. A D sub 2005 intersects L R A S sub 2005 and S R A S sub 2005 at point A, (16.0, 81.6). A D sub 2006 without policy intersects S R A S sub 2006 at point B, (16.6, 85.3). A D sub 2006 with policy intersects L R A S sub 2006, and S R A S sub 2006 at point C, (16.4, 84.1).</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69681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1200"/>
              </a:spcBef>
              <a:buSzPts val="2200"/>
              <a:buNone/>
            </a:pPr>
            <a:r>
              <a:rPr lang="en-US" sz="1200" dirty="0"/>
              <a:t>The weights (1/2) indicate the relative importance the Fed places on the inflation and output gaps. The Taylor rule was a good predictor of the federal funds rate during Alan Greenspan’s tenure as Fed chair (1987-2006). Until the mid-2000s, when the rate was lower than predicted.</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51621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year, and ranges from 1960 to 2020, in increments of 5 years. The vertical axis represents interest rate, and ranges from negative 5 to 20%, in increments of 5%. The areas for recession periods, 1960 to 1961, 1968 to 1970, 1973 to 1975, 1980 to 1981, 1982 to 1983, 1990 to 1991, 2001 to 2002, 2007 to 2009, and 2020 are shaded. The line for Federal funds rate starts at 4 in 1960, rises to 8 in 1970, falls and rises, before and after recession periods, and peaks to 17 in 1980. The line then falls to 1 in 2006, reaches 0 between 2010 and 2016, rises to 3 in 2019, falls to 0 in 2020, and ends at 5 in 2023. The line for Taylor rule starts at 4 in 1960, rises to 8 in 1970, falls and rises, before and after recession periods, and rises to 16 in 1975, falls to 8 in 1977, then peaks to 17 in 1980. The line then falls to 1 in 2001, rises to 5 in 2009, falls to negative 3 in 2010, remains between 0 to 3, from 2010 to 2020, falls to negative 3 in 2020, rises to 10 in 2022, and ends at 5 in 2023. All values are estimated.</a:t>
            </a:r>
            <a:r>
              <a:rPr lang="en-US" noProof="0" dirty="0"/>
              <a:t> </a:t>
            </a:r>
            <a:endParaRPr lang="en-US" sz="1200" b="0" i="0" u="none" strike="noStrike" kern="1200" cap="none" noProof="0"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9239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year, and ranges from 1960 to 2020, in increments of 5 years. The vertical axis represents interest rate, and ranges from negative 5 to 20%, in increments of 5%. The areas for recession periods, 1960 to 1961, 1968 to 1970, 1973 to 1975, 1980 to 1981, 1982 to 1983, 1990 to 1991, 2001 to 2002, 2007 to 2009, and 2020 are shaded. The line for Federal funds rate starts at 4 in 1960, rises to 8 in 1970, falls and rises, before and after recession periods, and peaks to 17 in 1980. The line then falls to 1 in 2006, reaches 0 between 2010 and 2016, rises to 3 in 2019, falls to 0 in 2020, and ends at 5 in 2023. The line for Taylor rule starts at 4 in 1960, rises to 8 in 1970, falls and rises, before and after recession periods, and rises to 16 in 1975, falls to 8 in 1977, then peaks to 17 in 1980. The line then falls to 1 in 2001, rises to 5 in 2009, falls to negative 3 in 2010, remains between 0 to 3, from 2010 to 2020, falls to negative 3 in 2020, rises to 10 in 2022, and ends at 5 in 2023. All values are estimated.</a:t>
            </a:r>
            <a:r>
              <a:rPr lang="en-US" noProof="0" dirty="0"/>
              <a:t> </a:t>
            </a:r>
            <a:endParaRPr lang="en-US" sz="1200" b="0" i="0" u="none" strike="noStrike" kern="1200" cap="none" noProof="0"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99656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91157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year, and ranges from 1952 to 2022, in increments of 5 years. The vertical axis represents annual inflation rate, and ranges from negative 2 to 16%, in increments of 2%. The area for The Great Inflation period is shaded between 1968 and 1983, and the area for The </a:t>
            </a:r>
            <a:r>
              <a:rPr lang="en-US" sz="1200" b="0" i="0" u="none" strike="noStrike" kern="1200" cap="none" noProof="0" dirty="0" err="1">
                <a:solidFill>
                  <a:schemeClr val="dk1"/>
                </a:solidFill>
                <a:effectLst/>
                <a:latin typeface="Arial"/>
                <a:ea typeface="Arial"/>
                <a:cs typeface="Arial"/>
                <a:sym typeface="Arial"/>
              </a:rPr>
              <a:t>Covid</a:t>
            </a:r>
            <a:r>
              <a:rPr lang="en-US" sz="1200" b="0" i="0" u="none" strike="noStrike" kern="1200" cap="none" noProof="0" dirty="0">
                <a:solidFill>
                  <a:schemeClr val="dk1"/>
                </a:solidFill>
                <a:effectLst/>
                <a:latin typeface="Arial"/>
                <a:ea typeface="Arial"/>
                <a:cs typeface="Arial"/>
                <a:sym typeface="Arial"/>
              </a:rPr>
              <a:t> Inflation is shaded between 2021 to 2022. A line marks the irregular growth rate over time, maintaining low gains and losses prior to the Great Inflation period, between (1952, 3) and (1968, 4), before experiencing a large rate of growth during the inflation period. The line rises and falls from (1968, 4) to (1981, 14), and falls again after the end of the period, maintaining more compact gains and losses below 4% and above negative 2%. The line rises to (2022, 9) during the </a:t>
            </a:r>
            <a:r>
              <a:rPr lang="en-US" sz="1200" b="0" i="0" u="none" strike="noStrike" kern="1200" cap="none" noProof="0" dirty="0" err="1">
                <a:solidFill>
                  <a:schemeClr val="dk1"/>
                </a:solidFill>
                <a:effectLst/>
                <a:latin typeface="Arial"/>
                <a:ea typeface="Arial"/>
                <a:cs typeface="Arial"/>
                <a:sym typeface="Arial"/>
              </a:rPr>
              <a:t>Covid</a:t>
            </a:r>
            <a:r>
              <a:rPr lang="en-US" sz="1200" b="0" i="0" u="none" strike="noStrike" kern="1200" cap="none" noProof="0" dirty="0">
                <a:solidFill>
                  <a:schemeClr val="dk1"/>
                </a:solidFill>
                <a:effectLst/>
                <a:latin typeface="Arial"/>
                <a:ea typeface="Arial"/>
                <a:cs typeface="Arial"/>
                <a:sym typeface="Arial"/>
              </a:rPr>
              <a:t> inflation period and ends at (2023, 4). All values are estimated.</a:t>
            </a:r>
            <a:r>
              <a:rPr lang="en-US" noProof="0" dirty="0"/>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42235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2000 to 2022, in increments of 2 years. The vertical axis represents annual inflation rate, and ranges from negative 2 to 9%, in increments of 1%. The areas for recession periods, 2001 to 2002, 2007 to 2009, and 2020 are shaded. The C P I line, in green, has the most dramatic shifts, beginning at 3 in 2000, dropping to 1 by 2002, and rising and falling irregularly, mostly gaining until peaking at 6 in 2008, then falling to the lowest point of negative 2 by 2009. The line ultimately rebounds, and with some more gains and losses, maintains overall consistency between 2 and 0 until 2020, then peaks to 9% in 2022, and falls to 4% in 2023. The Core C P I line, in blue, has a tight pattern that ebbs and flows, beginning at 2, falling to 1 in 2004, and having subtle rises and falls, with the highest point of 2.7 in 2007, and lowest at 0.9 in 2011. The line rises to 6.5% in 2022, and ends at 5.5% in 2023. The Core P C E line, in red, follows a similar path as core C P I, differing mostly between 2000 and 2004, when the rate was between 1.7 and 1.2. The line reaches 5% in 2022, and ends at 4.5%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6503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2000 to 2022, in increments of 2 years. The vertical axis represents annual inflation rate, and ranges from negative 2 to 9%, in increments of 1%. The areas for recession periods, 2001 to 2002, 2007 to 2009, and 2020 are shaded. The C P I line, in green, has the most dramatic shifts, beginning at 3 in 2000, dropping to 1 by 2002, and rising and falling irregularly, mostly gaining until peaking at 6 in 2008, then falling to the lowest point of negative 2 by 2009. The line ultimately rebounds, and with some more gains and losses, maintains overall consistency between 2 and 0 until 2020, then peaks to 9% in 2022, and falls to 4% in 2023. The Core C P I line, in blue, has a tight pattern that ebbs and flows, beginning at 2, falling to 1 in 2004, and having subtle rises and falls, with the highest point of 2.7 in 2007, and lowest at 0.9 in 2011. The line rises to 6.5% in 2022, and ends at 5.5% in 2023. The Core P C E line, in red, follows a similar path as core C P I, differing mostly between 2000 and 2004, when the rate was between 1.7 and 1.2. The line reaches 5% in 2022, and ends at 4.5%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8307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76408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truncated X axis represents quantity of money, M, in trillions of dollars, and the Y axis represents interest rate, I. The money demand line, MD falls through the points (3.5, 4), and (3.6, 3). The decrease in interest between 4 and 3 percent causes an increase in the quantity of money needed.</a:t>
            </a:r>
            <a:endParaRPr lang="en-US" i="0"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33405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quantity of money, M, in trillions of dollars, and the Y axis represents interest rate, I. The money demand line, MD sub 1 shifts right and becomes MD sub 2. An increase in real GDP or an increase in the price level will shift the money demand curve to the right. When MD sub 1 shifts left, and becomes MD sub 3, a decrease in real GDP or a decrease in the price level will shift the money demand curve to the left.</a:t>
            </a:r>
            <a:endParaRPr lang="en-US" i="0"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12871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truncated X axis represents quantity of money, M, in trillions of dollars, and the Y axis represents interest rate, I. Money supply line MS sub 1 shifts right and becomes MS sub 2. When the Fed increases the money supply from MS sub 1 to MS sub 2, the equilibrium interest rate falls. The money demand line, MD intersects MS sub 1 at (3.5, 4), and MS sub 2 at (3.6, 3).</a:t>
            </a:r>
            <a:endParaRPr lang="en-US" i="0"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73737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truncated X axis represents quantity of money, M, in trillions of dollars, and the Y axis represents interest rate, I. Money supply line MS sub 1 shifts left and becomes MS sub 2. When the Fed decreases the money supply from M S sub 1 to M S sub 2, the equilibrium interest rate rises. The money demand line, MD intersects MS sub 1 at (3.5, 4), and MS sub 2 at (3.4, 5).</a:t>
            </a:r>
            <a:endParaRPr lang="en-US" i="0"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48419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truncated X axis represents quantity of money, M, in trillions of dollars, and the Y axis represents interest rate, I. The money demand line, MD intersects MS sub 1 at (3.5, 4), and MS sub 2 at (3.4, 4). MS sub 1 also intersects point (3.5, 5). The Fed can’t reach this combination of the money supply and the interest rate.</a:t>
            </a:r>
            <a:endParaRPr lang="en-US" i="0"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67452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federal funds rate and the vertical axis represents reserves. The supply line rises vertically from reserve, r sub 1 on the horizontal axis through federal funds rate, </a:t>
            </a:r>
            <a:r>
              <a:rPr lang="en-US" sz="1200" b="0" i="0" u="none" strike="noStrike" kern="1200" cap="none" dirty="0" err="1">
                <a:solidFill>
                  <a:schemeClr val="dk1"/>
                </a:solidFill>
                <a:effectLst/>
                <a:latin typeface="Arial"/>
                <a:ea typeface="Arial"/>
                <a:cs typeface="Arial"/>
                <a:sym typeface="Arial"/>
              </a:rPr>
              <a:t>i</a:t>
            </a:r>
            <a:r>
              <a:rPr lang="en-US" sz="1200" b="0" i="0" u="none" strike="noStrike" kern="1200" cap="none" dirty="0">
                <a:solidFill>
                  <a:schemeClr val="dk1"/>
                </a:solidFill>
                <a:effectLst/>
                <a:latin typeface="Arial"/>
                <a:ea typeface="Arial"/>
                <a:cs typeface="Arial"/>
                <a:sym typeface="Arial"/>
              </a:rPr>
              <a:t> sub 1 to discount rate and then runs horizontally along the discount rate. The demand line runs horizontally from the discount rate for a short distance, and then falls through federal funds rate, </a:t>
            </a:r>
            <a:r>
              <a:rPr lang="en-US" sz="1200" b="0" i="0" u="none" strike="noStrike" kern="1200" cap="none" dirty="0" err="1">
                <a:solidFill>
                  <a:schemeClr val="dk1"/>
                </a:solidFill>
                <a:effectLst/>
                <a:latin typeface="Arial"/>
                <a:ea typeface="Arial"/>
                <a:cs typeface="Arial"/>
                <a:sym typeface="Arial"/>
              </a:rPr>
              <a:t>i</a:t>
            </a:r>
            <a:r>
              <a:rPr lang="en-US" sz="1200" b="0" i="0" u="none" strike="noStrike" kern="1200" cap="none" dirty="0">
                <a:solidFill>
                  <a:schemeClr val="dk1"/>
                </a:solidFill>
                <a:effectLst/>
                <a:latin typeface="Arial"/>
                <a:ea typeface="Arial"/>
                <a:cs typeface="Arial"/>
                <a:sym typeface="Arial"/>
              </a:rPr>
              <a:t> sub 1 to the interest rates on reserve balances, and then runs horizontally for a short distance.</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33405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federal funds rate and the vertical axis represents reserves. The supply line rises vertically from reserve, r sub 1 on the horizontal axis through federal funds rate, </a:t>
            </a:r>
            <a:r>
              <a:rPr lang="en-US" sz="1200" b="0" i="0" u="none" strike="noStrike" kern="1200" cap="none" dirty="0" err="1">
                <a:solidFill>
                  <a:schemeClr val="dk1"/>
                </a:solidFill>
                <a:effectLst/>
                <a:latin typeface="Arial"/>
                <a:ea typeface="Arial"/>
                <a:cs typeface="Arial"/>
                <a:sym typeface="Arial"/>
              </a:rPr>
              <a:t>i</a:t>
            </a:r>
            <a:r>
              <a:rPr lang="en-US" sz="1200" b="0" i="0" u="none" strike="noStrike" kern="1200" cap="none" dirty="0">
                <a:solidFill>
                  <a:schemeClr val="dk1"/>
                </a:solidFill>
                <a:effectLst/>
                <a:latin typeface="Arial"/>
                <a:ea typeface="Arial"/>
                <a:cs typeface="Arial"/>
                <a:sym typeface="Arial"/>
              </a:rPr>
              <a:t> sub 1 to discount rate and then runs horizontally along the discount rate. The demand line runs horizontally from the discount rate for a short distance, and then falls through federal funds rate, </a:t>
            </a:r>
            <a:r>
              <a:rPr lang="en-US" sz="1200" b="0" i="0" u="none" strike="noStrike" kern="1200" cap="none" dirty="0" err="1">
                <a:solidFill>
                  <a:schemeClr val="dk1"/>
                </a:solidFill>
                <a:effectLst/>
                <a:latin typeface="Arial"/>
                <a:ea typeface="Arial"/>
                <a:cs typeface="Arial"/>
                <a:sym typeface="Arial"/>
              </a:rPr>
              <a:t>i</a:t>
            </a:r>
            <a:r>
              <a:rPr lang="en-US" sz="1200" b="0" i="0" u="none" strike="noStrike" kern="1200" cap="none" dirty="0">
                <a:solidFill>
                  <a:schemeClr val="dk1"/>
                </a:solidFill>
                <a:effectLst/>
                <a:latin typeface="Arial"/>
                <a:ea typeface="Arial"/>
                <a:cs typeface="Arial"/>
                <a:sym typeface="Arial"/>
              </a:rPr>
              <a:t> sub 1 to the interest rates on reserve balances, and then runs horizontally for a short distance.</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72726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federal funds rate and the vertical axis represents reserves. The supply line rises vertically from reserve, r sub 1 on the horizontal axis through federal funds rate, </a:t>
            </a:r>
            <a:r>
              <a:rPr lang="en-US" sz="1200" b="0" i="0" u="none" strike="noStrike" kern="1200" cap="none" dirty="0" err="1">
                <a:solidFill>
                  <a:schemeClr val="dk1"/>
                </a:solidFill>
                <a:effectLst/>
                <a:latin typeface="Arial"/>
                <a:ea typeface="Arial"/>
                <a:cs typeface="Arial"/>
                <a:sym typeface="Arial"/>
              </a:rPr>
              <a:t>i</a:t>
            </a:r>
            <a:r>
              <a:rPr lang="en-US" sz="1200" b="0" i="0" u="none" strike="noStrike" kern="1200" cap="none" dirty="0">
                <a:solidFill>
                  <a:schemeClr val="dk1"/>
                </a:solidFill>
                <a:effectLst/>
                <a:latin typeface="Arial"/>
                <a:ea typeface="Arial"/>
                <a:cs typeface="Arial"/>
                <a:sym typeface="Arial"/>
              </a:rPr>
              <a:t> sub 1 to discount rate and then runs horizontally along the discount rate. The demand line runs horizontally from the discount rate for a short distance, and then falls through federal funds rate, </a:t>
            </a:r>
            <a:r>
              <a:rPr lang="en-US" sz="1200" b="0" i="0" u="none" strike="noStrike" kern="1200" cap="none" dirty="0" err="1">
                <a:solidFill>
                  <a:schemeClr val="dk1"/>
                </a:solidFill>
                <a:effectLst/>
                <a:latin typeface="Arial"/>
                <a:ea typeface="Arial"/>
                <a:cs typeface="Arial"/>
                <a:sym typeface="Arial"/>
              </a:rPr>
              <a:t>i</a:t>
            </a:r>
            <a:r>
              <a:rPr lang="en-US" sz="1200" b="0" i="0" u="none" strike="noStrike" kern="1200" cap="none" dirty="0">
                <a:solidFill>
                  <a:schemeClr val="dk1"/>
                </a:solidFill>
                <a:effectLst/>
                <a:latin typeface="Arial"/>
                <a:ea typeface="Arial"/>
                <a:cs typeface="Arial"/>
                <a:sym typeface="Arial"/>
              </a:rPr>
              <a:t> sub 1 to the interest rates on reserve balances, and then runs horizontally for a short distance.</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66723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In both graphs, the horizontal axis represents, federal funds rate and the vertical axis represents reserves. </a:t>
            </a:r>
          </a:p>
          <a:p>
            <a:r>
              <a:rPr lang="en-US" sz="1200" b="0" i="0" u="none" strike="noStrike" kern="1200" cap="none" noProof="0" dirty="0">
                <a:solidFill>
                  <a:schemeClr val="dk1"/>
                </a:solidFill>
                <a:effectLst/>
                <a:latin typeface="Arial"/>
                <a:ea typeface="Arial"/>
                <a:cs typeface="Arial"/>
                <a:sym typeface="Arial"/>
              </a:rPr>
              <a:t>(a) The graph represents increasing the supply of reserves, the supply line, s sub 1, rises vertically from reserve, r sub 1 on the horizontal axis to discount rate and then runs horizontally along the discount rate. The supply line, s sub 1, shifts right to become s sub 2. The demand line runs horizontally from the discount rate for a short distance, and then falls to </a:t>
            </a:r>
            <a:r>
              <a:rPr lang="en-US" sz="1200" b="0" i="0" u="none" strike="noStrike" kern="1200" cap="none" noProof="0" dirty="0" err="1">
                <a:solidFill>
                  <a:schemeClr val="dk1"/>
                </a:solidFill>
                <a:effectLst/>
                <a:latin typeface="Arial"/>
                <a:ea typeface="Arial"/>
                <a:cs typeface="Arial"/>
                <a:sym typeface="Arial"/>
              </a:rPr>
              <a:t>i</a:t>
            </a:r>
            <a:r>
              <a:rPr lang="en-US" sz="1200" b="0" i="0" u="none" strike="noStrike" kern="1200" cap="none" noProof="0" dirty="0">
                <a:solidFill>
                  <a:schemeClr val="dk1"/>
                </a:solidFill>
                <a:effectLst/>
                <a:latin typeface="Arial"/>
                <a:ea typeface="Arial"/>
                <a:cs typeface="Arial"/>
                <a:sym typeface="Arial"/>
              </a:rPr>
              <a:t> sub 1 = interest rate on reserve balances, I O R B, and then runs horizontally for a short distance.</a:t>
            </a:r>
          </a:p>
          <a:p>
            <a:r>
              <a:rPr lang="en-US" sz="1200" b="0" i="0" u="none" strike="noStrike" kern="1200" cap="none" noProof="0" dirty="0">
                <a:solidFill>
                  <a:schemeClr val="dk1"/>
                </a:solidFill>
                <a:effectLst/>
                <a:latin typeface="Arial"/>
                <a:ea typeface="Arial"/>
                <a:cs typeface="Arial"/>
                <a:sym typeface="Arial"/>
              </a:rPr>
              <a:t>(b) The graph represents increasing the I O R B, the supply line, s sub 1, rises vertically from reserve, r sub 1 on the horizontal axis to discount rate and then runs horizontally along the discount rate. The demand line, D sub 1, runs horizontally from the discount rate for a short distance, and then falls to </a:t>
            </a:r>
            <a:r>
              <a:rPr lang="en-US" sz="1200" b="0" i="0" u="none" strike="noStrike" kern="1200" cap="none" noProof="0" dirty="0" err="1">
                <a:solidFill>
                  <a:schemeClr val="dk1"/>
                </a:solidFill>
                <a:effectLst/>
                <a:latin typeface="Arial"/>
                <a:ea typeface="Arial"/>
                <a:cs typeface="Arial"/>
                <a:sym typeface="Arial"/>
              </a:rPr>
              <a:t>i</a:t>
            </a:r>
            <a:r>
              <a:rPr lang="en-US" sz="1200" b="0" i="0" u="none" strike="noStrike" kern="1200" cap="none" noProof="0" dirty="0">
                <a:solidFill>
                  <a:schemeClr val="dk1"/>
                </a:solidFill>
                <a:effectLst/>
                <a:latin typeface="Arial"/>
                <a:ea typeface="Arial"/>
                <a:cs typeface="Arial"/>
                <a:sym typeface="Arial"/>
              </a:rPr>
              <a:t> sub 1 = I O R B sub 1, and then runs horizontally for a short distance. The demand line, D sub 1, shifts upward to become D sub 2. The demand line, D sub 2, runs horizontally from the discount rate for a short distance, and then falls to </a:t>
            </a:r>
            <a:r>
              <a:rPr lang="en-US" sz="1200" b="0" i="0" u="none" strike="noStrike" kern="1200" cap="none" noProof="0" dirty="0" err="1">
                <a:solidFill>
                  <a:schemeClr val="dk1"/>
                </a:solidFill>
                <a:effectLst/>
                <a:latin typeface="Arial"/>
                <a:ea typeface="Arial"/>
                <a:cs typeface="Arial"/>
                <a:sym typeface="Arial"/>
              </a:rPr>
              <a:t>i</a:t>
            </a:r>
            <a:r>
              <a:rPr lang="en-US" sz="1200" b="0" i="0" u="none" strike="noStrike" kern="1200" cap="none" noProof="0" dirty="0">
                <a:solidFill>
                  <a:schemeClr val="dk1"/>
                </a:solidFill>
                <a:effectLst/>
                <a:latin typeface="Arial"/>
                <a:ea typeface="Arial"/>
                <a:cs typeface="Arial"/>
                <a:sym typeface="Arial"/>
              </a:rPr>
              <a:t> sub 2 = I O R B sub 2, and then runs horizontally for a short distance.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0506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In both graphs, the horizontal axis represents, federal funds rate and the vertical axis represents reserves. </a:t>
            </a:r>
          </a:p>
          <a:p>
            <a:r>
              <a:rPr lang="en-US" sz="1200" b="0" i="0" u="none" strike="noStrike" kern="1200" cap="none" noProof="0" dirty="0">
                <a:solidFill>
                  <a:schemeClr val="dk1"/>
                </a:solidFill>
                <a:effectLst/>
                <a:latin typeface="Arial"/>
                <a:ea typeface="Arial"/>
                <a:cs typeface="Arial"/>
                <a:sym typeface="Arial"/>
              </a:rPr>
              <a:t>(a) The graph represents increasing the supply of reserves, the supply line, s sub 1, rises vertically from reserve, r sub 1 on the horizontal axis to discount rate and then runs horizontally along the discount rate. The supply line, s sub 1, shifts right to become s sub 2. The demand line runs horizontally from the discount rate for a short distance, and then falls to </a:t>
            </a:r>
            <a:r>
              <a:rPr lang="en-US" sz="1200" b="0" i="0" u="none" strike="noStrike" kern="1200" cap="none" noProof="0" dirty="0" err="1">
                <a:solidFill>
                  <a:schemeClr val="dk1"/>
                </a:solidFill>
                <a:effectLst/>
                <a:latin typeface="Arial"/>
                <a:ea typeface="Arial"/>
                <a:cs typeface="Arial"/>
                <a:sym typeface="Arial"/>
              </a:rPr>
              <a:t>i</a:t>
            </a:r>
            <a:r>
              <a:rPr lang="en-US" sz="1200" b="0" i="0" u="none" strike="noStrike" kern="1200" cap="none" noProof="0" dirty="0">
                <a:solidFill>
                  <a:schemeClr val="dk1"/>
                </a:solidFill>
                <a:effectLst/>
                <a:latin typeface="Arial"/>
                <a:ea typeface="Arial"/>
                <a:cs typeface="Arial"/>
                <a:sym typeface="Arial"/>
              </a:rPr>
              <a:t> sub 1 = interest rate on reserve balances, I O R B, and then runs horizontally for a short distance.</a:t>
            </a:r>
          </a:p>
          <a:p>
            <a:r>
              <a:rPr lang="en-US" sz="1200" b="0" i="0" u="none" strike="noStrike" kern="1200" cap="none" noProof="0" dirty="0">
                <a:solidFill>
                  <a:schemeClr val="dk1"/>
                </a:solidFill>
                <a:effectLst/>
                <a:latin typeface="Arial"/>
                <a:ea typeface="Arial"/>
                <a:cs typeface="Arial"/>
                <a:sym typeface="Arial"/>
              </a:rPr>
              <a:t>(b) The graph represents increasing the I O R B, the supply line, s sub 1, rises vertically from reserve, r sub 1 on the horizontal axis to discount rate and then runs horizontally along the discount rate. The demand line, D sub 1, runs horizontally from the discount rate for a short distance, and then falls to </a:t>
            </a:r>
            <a:r>
              <a:rPr lang="en-US" sz="1200" b="0" i="0" u="none" strike="noStrike" kern="1200" cap="none" noProof="0" dirty="0" err="1">
                <a:solidFill>
                  <a:schemeClr val="dk1"/>
                </a:solidFill>
                <a:effectLst/>
                <a:latin typeface="Arial"/>
                <a:ea typeface="Arial"/>
                <a:cs typeface="Arial"/>
                <a:sym typeface="Arial"/>
              </a:rPr>
              <a:t>i</a:t>
            </a:r>
            <a:r>
              <a:rPr lang="en-US" sz="1200" b="0" i="0" u="none" strike="noStrike" kern="1200" cap="none" noProof="0" dirty="0">
                <a:solidFill>
                  <a:schemeClr val="dk1"/>
                </a:solidFill>
                <a:effectLst/>
                <a:latin typeface="Arial"/>
                <a:ea typeface="Arial"/>
                <a:cs typeface="Arial"/>
                <a:sym typeface="Arial"/>
              </a:rPr>
              <a:t> sub 1 = I O R B sub 1, and then runs horizontally for a short distance. The demand line, D sub 1, shifts upward to become D sub 2. The demand line, D sub 2, runs horizontally from the discount rate for a short distance, and then falls to </a:t>
            </a:r>
            <a:r>
              <a:rPr lang="en-US" sz="1200" b="0" i="0" u="none" strike="noStrike" kern="1200" cap="none" noProof="0" dirty="0" err="1">
                <a:solidFill>
                  <a:schemeClr val="dk1"/>
                </a:solidFill>
                <a:effectLst/>
                <a:latin typeface="Arial"/>
                <a:ea typeface="Arial"/>
                <a:cs typeface="Arial"/>
                <a:sym typeface="Arial"/>
              </a:rPr>
              <a:t>i</a:t>
            </a:r>
            <a:r>
              <a:rPr lang="en-US" sz="1200" b="0" i="0" u="none" strike="noStrike" kern="1200" cap="none" noProof="0" dirty="0">
                <a:solidFill>
                  <a:schemeClr val="dk1"/>
                </a:solidFill>
                <a:effectLst/>
                <a:latin typeface="Arial"/>
                <a:ea typeface="Arial"/>
                <a:cs typeface="Arial"/>
                <a:sym typeface="Arial"/>
              </a:rPr>
              <a:t> sub 2 = I O R B sub 2, and then runs horizontally for a short distance.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04726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2009 to 2023, in increments of 1. The vertical axis represents interest rate, and ranges from 0 to 6%, in increments of 1%. The area for recession periods, 2007 to 2009, and 2020 are shaded. The line for Federal funds rate starts at 1 in 2009, moves along the horizontal axis within 0.4 till 2016, rises to 2.6 in 2019, falls to 0 in 2020, and moves along the horizontal axis until 2022, peaks to 5.5 in 2023. The line for I O R B starts at 1 in 2009, moves along the horizontal axis at 0.4 till 2016, rises to 2.6 in 2019, falls to 0 in 2020, and moves along the horizontal axis until 2022, peaks to 5.5 in 2023.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36337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IN" altLang="en-US" sz="1200" b="0" dirty="0">
                <a:latin typeface="Verdana"/>
                <a:ea typeface="Verdana" panose="020B0604030504040204" pitchFamily="34" charset="0"/>
                <a:cs typeface="Verdana" panose="020B0604030504040204" pitchFamily="34" charset="0"/>
              </a:rPr>
              <a:t>Copyright © 2025, 2021, 2018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3.bin"/><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9.wmf"/></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5.bin"/><Relationship Id="rId1" Type="http://schemas.openxmlformats.org/officeDocument/2006/relationships/slideLayout" Target="../slideLayouts/slideLayout4.xml"/><Relationship Id="rId6" Type="http://schemas.openxmlformats.org/officeDocument/2006/relationships/oleObject" Target="../embeddings/oleObject7.bin"/><Relationship Id="rId5" Type="http://schemas.openxmlformats.org/officeDocument/2006/relationships/image" Target="../media/image23.wmf"/><Relationship Id="rId4" Type="http://schemas.openxmlformats.org/officeDocument/2006/relationships/oleObject" Target="../embeddings/oleObject6.bin"/><Relationship Id="rId9" Type="http://schemas.openxmlformats.org/officeDocument/2006/relationships/image" Target="../media/image25.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2.bin"/><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1074980"/>
            <a:ext cx="8229600" cy="445348"/>
          </a:xfrm>
        </p:spPr>
        <p:txBody>
          <a:bodyPr anchor="ctr"/>
          <a:lstStyle/>
          <a:p>
            <a:pPr>
              <a:spcBef>
                <a:spcPts val="600"/>
              </a:spcBef>
            </a:pPr>
            <a:r>
              <a:rPr lang="en-US" noProof="0"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136774" y="1906104"/>
            <a:ext cx="3657600" cy="1186345"/>
          </a:xfrm>
        </p:spPr>
        <p:txBody>
          <a:bodyPr/>
          <a:lstStyle/>
          <a:p>
            <a:pPr marL="0" algn="ctr"/>
            <a:r>
              <a:rPr lang="en-US" b="1" noProof="0" dirty="0">
                <a:solidFill>
                  <a:schemeClr val="tx1"/>
                </a:solidFill>
                <a:latin typeface="+mn-lt"/>
              </a:rPr>
              <a:t>Chapter 15</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136774" y="3252789"/>
            <a:ext cx="3657600" cy="1186345"/>
          </a:xfrm>
        </p:spPr>
        <p:txBody>
          <a:bodyPr/>
          <a:lstStyle/>
          <a:p>
            <a:pPr>
              <a:buSzPts val="2200"/>
            </a:pPr>
            <a:r>
              <a:rPr lang="en-US" noProof="0" dirty="0"/>
              <a:t>Monetary Policy</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noProof="0" dirty="0">
                <a:latin typeface="Verdana"/>
                <a:ea typeface="Verdana" panose="020B0604030504040204" pitchFamily="34" charset="0"/>
                <a:cs typeface="Verdana" panose="020B0604030504040204" pitchFamily="34" charset="0"/>
              </a:rPr>
              <a:t>Copyright © 2025, 2021,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Fed Goal #3: Stability of Financial Markets and Institutions</a:t>
            </a:r>
          </a:p>
        </p:txBody>
      </p:sp>
      <p:sp>
        <p:nvSpPr>
          <p:cNvPr id="3" name="Content Placeholder 2"/>
          <p:cNvSpPr>
            <a:spLocks noGrp="1"/>
          </p:cNvSpPr>
          <p:nvPr>
            <p:ph sz="quarter" idx="13"/>
          </p:nvPr>
        </p:nvSpPr>
        <p:spPr>
          <a:xfrm>
            <a:off x="457200" y="1554920"/>
            <a:ext cx="8232775" cy="4327720"/>
          </a:xfrm>
        </p:spPr>
        <p:txBody>
          <a:bodyPr/>
          <a:lstStyle/>
          <a:p>
            <a:pPr marL="432" indent="0">
              <a:buNone/>
            </a:pPr>
            <a:r>
              <a:rPr lang="en-US" sz="2200" noProof="0" dirty="0"/>
              <a:t>Stable and efficient financial markets are essential to a growing economy.</a:t>
            </a:r>
          </a:p>
          <a:p>
            <a:pPr marL="432" indent="0">
              <a:buNone/>
            </a:pPr>
            <a:r>
              <a:rPr lang="en-US" sz="2200" noProof="0" dirty="0"/>
              <a:t>The Fed makes funds available to banks in times of crisis, ensuring confidence in those banks.</a:t>
            </a:r>
          </a:p>
          <a:p>
            <a:pPr marL="255600"/>
            <a:r>
              <a:rPr lang="en-US" sz="2200" noProof="0" dirty="0"/>
              <a:t>In 2008, the Fed temporarily made these </a:t>
            </a:r>
            <a:r>
              <a:rPr lang="en-US" sz="2200" b="1" noProof="0" dirty="0"/>
              <a:t>discount loans </a:t>
            </a:r>
            <a:r>
              <a:rPr lang="en-US" sz="2200" noProof="0" dirty="0"/>
              <a:t>available to investment banks also, to ease their </a:t>
            </a:r>
            <a:r>
              <a:rPr lang="en-US" sz="2200" b="1" noProof="0" dirty="0"/>
              <a:t>liquidity</a:t>
            </a:r>
            <a:r>
              <a:rPr lang="en-US" sz="2200" b="1" i="1" noProof="0" dirty="0"/>
              <a:t> </a:t>
            </a:r>
            <a:r>
              <a:rPr lang="en-US" sz="2200" b="1" noProof="0" dirty="0"/>
              <a:t>problems</a:t>
            </a:r>
            <a:r>
              <a:rPr lang="en-US" sz="2200" noProof="0" dirty="0"/>
              <a:t>.</a:t>
            </a:r>
          </a:p>
          <a:p>
            <a:pPr marL="255600"/>
            <a:r>
              <a:rPr lang="en-US" sz="2200" noProof="0" dirty="0"/>
              <a:t>In 2020, the Fed did the same during the Covid-19 pandemic, in addition to some new </a:t>
            </a:r>
            <a:r>
              <a:rPr lang="en-US" sz="2200" b="1" noProof="0" dirty="0"/>
              <a:t>lending facilities</a:t>
            </a:r>
            <a:r>
              <a:rPr lang="en-US" sz="2200" noProof="0" dirty="0"/>
              <a:t>.</a:t>
            </a:r>
          </a:p>
        </p:txBody>
      </p:sp>
    </p:spTree>
    <p:extLst>
      <p:ext uri="{BB962C8B-B14F-4D97-AF65-F5344CB8AC3E}">
        <p14:creationId xmlns:p14="http://schemas.microsoft.com/office/powerpoint/2010/main" val="80190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Fed Goal #4: Economic Growth</a:t>
            </a:r>
          </a:p>
        </p:txBody>
      </p:sp>
      <p:sp>
        <p:nvSpPr>
          <p:cNvPr id="3" name="Content Placeholder 2"/>
          <p:cNvSpPr>
            <a:spLocks noGrp="1"/>
          </p:cNvSpPr>
          <p:nvPr>
            <p:ph sz="quarter" idx="13"/>
          </p:nvPr>
        </p:nvSpPr>
        <p:spPr>
          <a:xfrm>
            <a:off x="457200" y="1554921"/>
            <a:ext cx="7962405" cy="3693974"/>
          </a:xfrm>
        </p:spPr>
        <p:txBody>
          <a:bodyPr/>
          <a:lstStyle/>
          <a:p>
            <a:pPr marL="432" indent="0">
              <a:buNone/>
            </a:pPr>
            <a:r>
              <a:rPr lang="en-US" sz="2200" noProof="0" dirty="0"/>
              <a:t>Economic growth, particularly </a:t>
            </a:r>
            <a:r>
              <a:rPr lang="en-US" sz="2200" b="1" noProof="0" dirty="0"/>
              <a:t>stable</a:t>
            </a:r>
            <a:r>
              <a:rPr lang="en-US" sz="2200" noProof="0" dirty="0"/>
              <a:t> economic growth, encourages long-run investment, which is itself necessary for growth.</a:t>
            </a:r>
          </a:p>
          <a:p>
            <a:pPr marL="255600"/>
            <a:r>
              <a:rPr lang="en-US" sz="2200" noProof="0" dirty="0"/>
              <a:t>It is not clear to what extent the Fed can really encourage long-run investment, beyond meeting the previous three goals; Congress and the president may be in a better position to address this goal.</a:t>
            </a:r>
          </a:p>
        </p:txBody>
      </p:sp>
    </p:spTree>
    <p:extLst>
      <p:ext uri="{BB962C8B-B14F-4D97-AF65-F5344CB8AC3E}">
        <p14:creationId xmlns:p14="http://schemas.microsoft.com/office/powerpoint/2010/main" val="40281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15.2 The Federal Funds Rate and How the Fed Conducts Monetary Policy</a:t>
            </a:r>
          </a:p>
        </p:txBody>
      </p:sp>
      <p:sp>
        <p:nvSpPr>
          <p:cNvPr id="4" name="Content Placeholder 3"/>
          <p:cNvSpPr>
            <a:spLocks noGrp="1"/>
          </p:cNvSpPr>
          <p:nvPr>
            <p:ph sz="quarter" idx="13"/>
          </p:nvPr>
        </p:nvSpPr>
        <p:spPr>
          <a:xfrm>
            <a:off x="454672" y="1557338"/>
            <a:ext cx="8232128" cy="779462"/>
          </a:xfrm>
        </p:spPr>
        <p:txBody>
          <a:bodyPr/>
          <a:lstStyle/>
          <a:p>
            <a:pPr marL="432" indent="0">
              <a:buNone/>
            </a:pPr>
            <a:r>
              <a:rPr lang="en-US" sz="2000" b="1" noProof="0" dirty="0"/>
              <a:t>Describe how the Fed uses changes in interest rates to conduct monetary policy.</a:t>
            </a:r>
          </a:p>
        </p:txBody>
      </p:sp>
      <p:sp>
        <p:nvSpPr>
          <p:cNvPr id="5" name="Content Placeholder 4"/>
          <p:cNvSpPr>
            <a:spLocks noGrp="1"/>
          </p:cNvSpPr>
          <p:nvPr>
            <p:ph sz="quarter" idx="14"/>
          </p:nvPr>
        </p:nvSpPr>
        <p:spPr>
          <a:xfrm>
            <a:off x="454672" y="2427111"/>
            <a:ext cx="8232128" cy="3522134"/>
          </a:xfrm>
        </p:spPr>
        <p:txBody>
          <a:bodyPr/>
          <a:lstStyle/>
          <a:p>
            <a:pPr marL="432" indent="0">
              <a:spcBef>
                <a:spcPts val="600"/>
              </a:spcBef>
              <a:buNone/>
            </a:pPr>
            <a:r>
              <a:rPr lang="en-US" sz="2200" noProof="0" dirty="0"/>
              <a:t>The Fed would like to see aggregate demand increase at a rate that keeps real G</a:t>
            </a:r>
            <a:r>
              <a:rPr lang="en-US" sz="100" noProof="0" dirty="0"/>
              <a:t> </a:t>
            </a:r>
            <a:r>
              <a:rPr lang="en-US" sz="2200" noProof="0" dirty="0"/>
              <a:t>D</a:t>
            </a:r>
            <a:r>
              <a:rPr lang="en-US" sz="100" noProof="0" dirty="0"/>
              <a:t> </a:t>
            </a:r>
            <a:r>
              <a:rPr lang="en-US" sz="2200" noProof="0" dirty="0"/>
              <a:t>P close to potential G</a:t>
            </a:r>
            <a:r>
              <a:rPr lang="en-US" sz="100" noProof="0" dirty="0"/>
              <a:t> </a:t>
            </a:r>
            <a:r>
              <a:rPr lang="en-US" sz="2200" noProof="0" dirty="0"/>
              <a:t>D</a:t>
            </a:r>
            <a:r>
              <a:rPr lang="en-US" sz="100" noProof="0" dirty="0"/>
              <a:t> </a:t>
            </a:r>
            <a:r>
              <a:rPr lang="en-US" sz="2200" noProof="0" dirty="0"/>
              <a:t>P.</a:t>
            </a:r>
          </a:p>
          <a:p>
            <a:pPr marL="432" indent="0">
              <a:spcBef>
                <a:spcPts val="600"/>
              </a:spcBef>
              <a:buNone/>
            </a:pPr>
            <a:r>
              <a:rPr lang="en-US" sz="2200" noProof="0" dirty="0"/>
              <a:t>The main way the Fed can influence aggregate demand is through interest rates.</a:t>
            </a:r>
          </a:p>
          <a:p>
            <a:pPr marL="432" indent="0">
              <a:spcBef>
                <a:spcPts val="600"/>
              </a:spcBef>
              <a:buNone/>
            </a:pPr>
            <a:r>
              <a:rPr lang="en-US" sz="2200" noProof="0" dirty="0"/>
              <a:t>The interest rates that have the most effect on aggregate demand are the real interest rates on mortgage loans, corporate bonds, and U.S. Treasury bonds—all long-term interest rates.</a:t>
            </a:r>
          </a:p>
          <a:p>
            <a:pPr marL="432" indent="0">
              <a:spcBef>
                <a:spcPts val="600"/>
              </a:spcBef>
              <a:buNone/>
            </a:pPr>
            <a:r>
              <a:rPr lang="en-US" sz="2200" noProof="0" dirty="0"/>
              <a:t>One problem the Fed faces is that it can mostly affect short-term interest rates rather than long-term interest rates.</a:t>
            </a:r>
          </a:p>
        </p:txBody>
      </p:sp>
    </p:spTree>
    <p:extLst>
      <p:ext uri="{BB962C8B-B14F-4D97-AF65-F5344CB8AC3E}">
        <p14:creationId xmlns:p14="http://schemas.microsoft.com/office/powerpoint/2010/main" val="176307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Importance of the Federal Funds Rate</a:t>
            </a:r>
          </a:p>
        </p:txBody>
      </p:sp>
      <p:sp>
        <p:nvSpPr>
          <p:cNvPr id="3" name="Content Placeholder 2"/>
          <p:cNvSpPr>
            <a:spLocks noGrp="1"/>
          </p:cNvSpPr>
          <p:nvPr>
            <p:ph sz="quarter" idx="13"/>
          </p:nvPr>
        </p:nvSpPr>
        <p:spPr>
          <a:xfrm>
            <a:off x="457200" y="1556327"/>
            <a:ext cx="8229600" cy="2225451"/>
          </a:xfrm>
        </p:spPr>
        <p:txBody>
          <a:bodyPr/>
          <a:lstStyle/>
          <a:p>
            <a:pPr marL="432" indent="0">
              <a:buNone/>
            </a:pPr>
            <a:r>
              <a:rPr lang="en-US" sz="2200" noProof="0" dirty="0">
                <a:solidFill>
                  <a:schemeClr val="tx1"/>
                </a:solidFill>
              </a:rPr>
              <a:t>While banks are no longer required to hold substantial reserves, they still do so because:</a:t>
            </a:r>
          </a:p>
          <a:p>
            <a:r>
              <a:rPr lang="en-US" sz="2200" noProof="0" dirty="0">
                <a:solidFill>
                  <a:schemeClr val="tx1"/>
                </a:solidFill>
              </a:rPr>
              <a:t>The interest they earn on reserves is risk-free.</a:t>
            </a:r>
          </a:p>
          <a:p>
            <a:r>
              <a:rPr lang="en-US" sz="2200" noProof="0" dirty="0">
                <a:solidFill>
                  <a:schemeClr val="tx1"/>
                </a:solidFill>
              </a:rPr>
              <a:t>Large banks must maintain enough high-quality liquid assets to comply with regulations.</a:t>
            </a:r>
          </a:p>
        </p:txBody>
      </p:sp>
      <p:sp>
        <p:nvSpPr>
          <p:cNvPr id="4" name="Content Placeholder 3"/>
          <p:cNvSpPr>
            <a:spLocks noGrp="1"/>
          </p:cNvSpPr>
          <p:nvPr>
            <p:ph sz="quarter" idx="14"/>
          </p:nvPr>
        </p:nvSpPr>
        <p:spPr>
          <a:xfrm>
            <a:off x="457200" y="3938058"/>
            <a:ext cx="8229600" cy="2105025"/>
          </a:xfrm>
        </p:spPr>
        <p:txBody>
          <a:bodyPr/>
          <a:lstStyle/>
          <a:p>
            <a:pPr marL="432" indent="0">
              <a:buNone/>
            </a:pPr>
            <a:r>
              <a:rPr lang="en-US" sz="2200" noProof="0" dirty="0">
                <a:solidFill>
                  <a:schemeClr val="tx1"/>
                </a:solidFill>
              </a:rPr>
              <a:t>When banks need additional reserves, they borrow in the </a:t>
            </a:r>
            <a:r>
              <a:rPr lang="en-US" sz="2200" b="1" noProof="0" dirty="0">
                <a:solidFill>
                  <a:schemeClr val="tx1"/>
                </a:solidFill>
              </a:rPr>
              <a:t>federal funds market</a:t>
            </a:r>
            <a:r>
              <a:rPr lang="en-US" sz="2200" noProof="0" dirty="0">
                <a:solidFill>
                  <a:schemeClr val="tx1"/>
                </a:solidFill>
              </a:rPr>
              <a:t>, paying the </a:t>
            </a:r>
            <a:r>
              <a:rPr lang="en-US" sz="2200" b="1" noProof="0" dirty="0">
                <a:solidFill>
                  <a:schemeClr val="tx1"/>
                </a:solidFill>
              </a:rPr>
              <a:t>federal funds rate</a:t>
            </a:r>
            <a:r>
              <a:rPr lang="en-US" sz="2200" noProof="0" dirty="0">
                <a:solidFill>
                  <a:schemeClr val="tx1"/>
                </a:solidFill>
              </a:rPr>
              <a:t> on these very short-term loans—often just overnight.</a:t>
            </a:r>
          </a:p>
          <a:p>
            <a:pPr marL="432" indent="0">
              <a:buNone/>
            </a:pPr>
            <a:r>
              <a:rPr lang="en-US" sz="2200" b="1" noProof="0" dirty="0">
                <a:solidFill>
                  <a:schemeClr val="tx1"/>
                </a:solidFill>
              </a:rPr>
              <a:t>Federal funds rate</a:t>
            </a:r>
            <a:r>
              <a:rPr lang="en-US" sz="2200" noProof="0" dirty="0">
                <a:solidFill>
                  <a:schemeClr val="tx1"/>
                </a:solidFill>
              </a:rPr>
              <a:t>: The interest rate banks charge each other for overnight loans.</a:t>
            </a:r>
          </a:p>
        </p:txBody>
      </p:sp>
    </p:spTree>
    <p:extLst>
      <p:ext uri="{BB962C8B-B14F-4D97-AF65-F5344CB8AC3E}">
        <p14:creationId xmlns:p14="http://schemas.microsoft.com/office/powerpoint/2010/main" val="90788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How the Fed Uses the Federal Funds Rate</a:t>
            </a:r>
          </a:p>
        </p:txBody>
      </p:sp>
      <p:sp>
        <p:nvSpPr>
          <p:cNvPr id="3" name="Content Placeholder 2"/>
          <p:cNvSpPr>
            <a:spLocks noGrp="1"/>
          </p:cNvSpPr>
          <p:nvPr>
            <p:ph sz="quarter" idx="13"/>
          </p:nvPr>
        </p:nvSpPr>
        <p:spPr>
          <a:xfrm>
            <a:off x="457200" y="1557338"/>
            <a:ext cx="8232775" cy="1855728"/>
          </a:xfrm>
        </p:spPr>
        <p:txBody>
          <a:bodyPr/>
          <a:lstStyle/>
          <a:p>
            <a:pPr marL="432" indent="0">
              <a:buNone/>
            </a:pPr>
            <a:r>
              <a:rPr lang="en-US" sz="2000" noProof="0" dirty="0"/>
              <a:t>The Federal Open Market Committee (F</a:t>
            </a:r>
            <a:r>
              <a:rPr lang="en-US" sz="100" noProof="0" dirty="0"/>
              <a:t> </a:t>
            </a:r>
            <a:r>
              <a:rPr lang="en-US" sz="2000" noProof="0" dirty="0"/>
              <a:t>O</a:t>
            </a:r>
            <a:r>
              <a:rPr lang="en-US" sz="100" noProof="0" dirty="0"/>
              <a:t> </a:t>
            </a:r>
            <a:r>
              <a:rPr lang="en-US" sz="2000" noProof="0" dirty="0"/>
              <a:t>M</a:t>
            </a:r>
            <a:r>
              <a:rPr lang="en-US" sz="100" noProof="0" dirty="0"/>
              <a:t> </a:t>
            </a:r>
            <a:r>
              <a:rPr lang="en-US" sz="2000" noProof="0" dirty="0"/>
              <a:t>C) does not control the federal funds rate directly, but instead sets targets for it; in October 2023 the target was 5.25 to 5.50 percent.</a:t>
            </a:r>
          </a:p>
          <a:p>
            <a:pPr marL="432" indent="0">
              <a:buNone/>
            </a:pPr>
            <a:r>
              <a:rPr lang="en-US" sz="2000" noProof="0" dirty="0"/>
              <a:t>The Fed uses different monetary policy tools in different circumstances to influence the federal funds rate.</a:t>
            </a:r>
          </a:p>
        </p:txBody>
      </p:sp>
      <p:graphicFrame>
        <p:nvGraphicFramePr>
          <p:cNvPr id="5" name="Table 4"/>
          <p:cNvGraphicFramePr>
            <a:graphicFrameLocks noGrp="1"/>
          </p:cNvGraphicFramePr>
          <p:nvPr>
            <p:extLst>
              <p:ext uri="{D42A27DB-BD31-4B8C-83A1-F6EECF244321}">
                <p14:modId xmlns:p14="http://schemas.microsoft.com/office/powerpoint/2010/main" val="1107730475"/>
              </p:ext>
            </p:extLst>
          </p:nvPr>
        </p:nvGraphicFramePr>
        <p:xfrm>
          <a:off x="468313" y="3761026"/>
          <a:ext cx="8224839" cy="2225040"/>
        </p:xfrm>
        <a:graphic>
          <a:graphicData uri="http://schemas.openxmlformats.org/drawingml/2006/table">
            <a:tbl>
              <a:tblPr firstRow="1" bandRow="1">
                <a:tableStyleId>{2D5ABB26-0587-4C30-8999-92F81FD0307C}</a:tableStyleId>
              </a:tblPr>
              <a:tblGrid>
                <a:gridCol w="2229731">
                  <a:extLst>
                    <a:ext uri="{9D8B030D-6E8A-4147-A177-3AD203B41FA5}">
                      <a16:colId xmlns:a16="http://schemas.microsoft.com/office/drawing/2014/main" val="1216458415"/>
                    </a:ext>
                  </a:extLst>
                </a:gridCol>
                <a:gridCol w="3253495">
                  <a:extLst>
                    <a:ext uri="{9D8B030D-6E8A-4147-A177-3AD203B41FA5}">
                      <a16:colId xmlns:a16="http://schemas.microsoft.com/office/drawing/2014/main" val="3061678576"/>
                    </a:ext>
                  </a:extLst>
                </a:gridCol>
                <a:gridCol w="2741613">
                  <a:extLst>
                    <a:ext uri="{9D8B030D-6E8A-4147-A177-3AD203B41FA5}">
                      <a16:colId xmlns:a16="http://schemas.microsoft.com/office/drawing/2014/main" val="3373403628"/>
                    </a:ext>
                  </a:extLst>
                </a:gridCol>
              </a:tblGrid>
              <a:tr h="368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a:latin typeface="+mn-lt"/>
                          <a:sym typeface="Arial"/>
                        </a:rPr>
                        <a:t>Type of monetary policy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none" strike="noStrike" cap="none" baseline="0" dirty="0">
                          <a:latin typeface="+mn-lt"/>
                          <a:sym typeface="Arial"/>
                        </a:rPr>
                        <a:t>Purpose</a:t>
                      </a:r>
                      <a:endParaRPr lang="en-US" sz="1600" b="1" u="none" strike="noStrike" cap="none" baseline="0" dirty="0">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none" strike="noStrike" cap="none" baseline="0" dirty="0">
                          <a:latin typeface="+mn-lt"/>
                          <a:sym typeface="Arial"/>
                        </a:rPr>
                        <a:t>Method</a:t>
                      </a:r>
                      <a:endParaRPr lang="en-US" sz="1600" b="1" u="none" strike="noStrike" cap="none" baseline="0" dirty="0">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1120154"/>
                  </a:ext>
                </a:extLst>
              </a:tr>
              <a:tr h="689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cap="none" baseline="0" dirty="0">
                          <a:latin typeface="+mn-lt"/>
                          <a:ea typeface="Arial"/>
                          <a:cs typeface="Arial"/>
                          <a:sym typeface="Arial"/>
                        </a:rPr>
                        <a:t>Expansionary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none" strike="noStrike" cap="none" baseline="0" dirty="0">
                          <a:latin typeface="+mn-lt"/>
                          <a:ea typeface="Arial"/>
                          <a:cs typeface="Arial"/>
                          <a:sym typeface="Arial"/>
                        </a:rPr>
                        <a:t>Increase</a:t>
                      </a:r>
                      <a:r>
                        <a:rPr lang="en-US" sz="1600" u="none" strike="noStrike" cap="none" baseline="0" dirty="0">
                          <a:latin typeface="+mn-lt"/>
                          <a:ea typeface="Arial"/>
                          <a:cs typeface="Arial"/>
                          <a:sym typeface="Arial"/>
                        </a:rPr>
                        <a:t> the growth of aggregate demand, real G</a:t>
                      </a:r>
                      <a:r>
                        <a:rPr lang="en-US" sz="100" u="none" strike="noStrike" cap="none" baseline="0" dirty="0">
                          <a:latin typeface="+mn-lt"/>
                          <a:ea typeface="Arial"/>
                          <a:cs typeface="Arial"/>
                          <a:sym typeface="Arial"/>
                        </a:rPr>
                        <a:t> </a:t>
                      </a:r>
                      <a:r>
                        <a:rPr lang="en-US" sz="1600" u="none" strike="noStrike" cap="none" baseline="0" dirty="0">
                          <a:latin typeface="+mn-lt"/>
                          <a:ea typeface="Arial"/>
                          <a:cs typeface="Arial"/>
                          <a:sym typeface="Arial"/>
                        </a:rPr>
                        <a:t>D</a:t>
                      </a:r>
                      <a:r>
                        <a:rPr lang="en-US" sz="100" u="none" strike="noStrike" cap="none" baseline="0" dirty="0">
                          <a:latin typeface="+mn-lt"/>
                          <a:ea typeface="Arial"/>
                          <a:cs typeface="Arial"/>
                          <a:sym typeface="Arial"/>
                        </a:rPr>
                        <a:t> </a:t>
                      </a:r>
                      <a:r>
                        <a:rPr lang="en-US" sz="1600" u="none" strike="noStrike" cap="none" baseline="0" dirty="0">
                          <a:latin typeface="+mn-lt"/>
                          <a:ea typeface="Arial"/>
                          <a:cs typeface="Arial"/>
                          <a:sym typeface="Arial"/>
                        </a:rPr>
                        <a:t>P, and employment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cap="none" baseline="0" dirty="0">
                          <a:latin typeface="+mn-lt"/>
                          <a:ea typeface="Arial"/>
                          <a:cs typeface="Arial"/>
                          <a:sym typeface="Arial"/>
                        </a:rPr>
                        <a:t>Lower the target for the federal funds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998656"/>
                  </a:ext>
                </a:extLst>
              </a:tr>
              <a:tr h="689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u="none" strike="noStrike" cap="none" baseline="0" dirty="0">
                          <a:latin typeface="+mn-lt"/>
                          <a:ea typeface="Arial"/>
                          <a:cs typeface="Arial"/>
                          <a:sym typeface="Arial"/>
                        </a:rPr>
                        <a:t>Contractionary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none" strike="noStrike" cap="none" baseline="0" dirty="0">
                          <a:latin typeface="+mn-lt"/>
                          <a:ea typeface="Arial"/>
                          <a:cs typeface="Arial"/>
                          <a:sym typeface="Arial"/>
                        </a:rPr>
                        <a:t>Decrease</a:t>
                      </a:r>
                      <a:r>
                        <a:rPr lang="en-US" sz="1600" u="none" strike="noStrike" cap="none" baseline="0" dirty="0">
                          <a:latin typeface="+mn-lt"/>
                          <a:ea typeface="Arial"/>
                          <a:cs typeface="Arial"/>
                          <a:sym typeface="Arial"/>
                        </a:rPr>
                        <a:t> the growth of aggregate demand, real G</a:t>
                      </a:r>
                      <a:r>
                        <a:rPr lang="en-US" sz="100" u="none" strike="noStrike" cap="none" baseline="0" dirty="0">
                          <a:latin typeface="+mn-lt"/>
                          <a:ea typeface="Arial"/>
                          <a:cs typeface="Arial"/>
                          <a:sym typeface="Arial"/>
                        </a:rPr>
                        <a:t> </a:t>
                      </a:r>
                      <a:r>
                        <a:rPr lang="en-US" sz="1600" u="none" strike="noStrike" cap="none" baseline="0" dirty="0">
                          <a:latin typeface="+mn-lt"/>
                          <a:ea typeface="Arial"/>
                          <a:cs typeface="Arial"/>
                          <a:sym typeface="Arial"/>
                        </a:rPr>
                        <a:t>D</a:t>
                      </a:r>
                      <a:r>
                        <a:rPr lang="en-US" sz="100" u="none" strike="noStrike" cap="none" baseline="0" dirty="0">
                          <a:latin typeface="+mn-lt"/>
                          <a:ea typeface="Arial"/>
                          <a:cs typeface="Arial"/>
                          <a:sym typeface="Arial"/>
                        </a:rPr>
                        <a:t> </a:t>
                      </a:r>
                      <a:r>
                        <a:rPr lang="en-US" sz="1600" u="none" strike="noStrike" cap="none" baseline="0" dirty="0">
                          <a:latin typeface="+mn-lt"/>
                          <a:ea typeface="Arial"/>
                          <a:cs typeface="Arial"/>
                          <a:sym typeface="Arial"/>
                        </a:rPr>
                        <a:t>P, and employment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cap="none" baseline="0" dirty="0">
                          <a:latin typeface="+mn-lt"/>
                          <a:ea typeface="Arial"/>
                          <a:cs typeface="Arial"/>
                          <a:sym typeface="Arial"/>
                        </a:rPr>
                        <a:t>Raise the target for the federal funds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8849633"/>
                  </a:ext>
                </a:extLst>
              </a:tr>
            </a:tbl>
          </a:graphicData>
        </a:graphic>
      </p:graphicFrame>
    </p:spTree>
    <p:extLst>
      <p:ext uri="{BB962C8B-B14F-4D97-AF65-F5344CB8AC3E}">
        <p14:creationId xmlns:p14="http://schemas.microsoft.com/office/powerpoint/2010/main" val="408935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Controlling the Federal Funds Rate</a:t>
            </a:r>
          </a:p>
        </p:txBody>
      </p:sp>
      <p:sp>
        <p:nvSpPr>
          <p:cNvPr id="3" name="Content Placeholder 2"/>
          <p:cNvSpPr>
            <a:spLocks noGrp="1"/>
          </p:cNvSpPr>
          <p:nvPr>
            <p:ph sz="quarter" idx="13"/>
          </p:nvPr>
        </p:nvSpPr>
        <p:spPr>
          <a:xfrm>
            <a:off x="457200" y="1554921"/>
            <a:ext cx="8232775" cy="860902"/>
          </a:xfrm>
        </p:spPr>
        <p:txBody>
          <a:bodyPr/>
          <a:lstStyle/>
          <a:p>
            <a:pPr marL="432" indent="0">
              <a:buNone/>
            </a:pPr>
            <a:r>
              <a:rPr lang="en-US" sz="2200" noProof="0" dirty="0"/>
              <a:t>The Fed uses different tools to control the federal funds rate depending on the level of reserves banks choose to keep:</a:t>
            </a:r>
          </a:p>
        </p:txBody>
      </p:sp>
      <p:graphicFrame>
        <p:nvGraphicFramePr>
          <p:cNvPr id="5" name="Table 4"/>
          <p:cNvGraphicFramePr>
            <a:graphicFrameLocks noGrp="1"/>
          </p:cNvGraphicFramePr>
          <p:nvPr>
            <p:extLst>
              <p:ext uri="{D42A27DB-BD31-4B8C-83A1-F6EECF244321}">
                <p14:modId xmlns:p14="http://schemas.microsoft.com/office/powerpoint/2010/main" val="2936304955"/>
              </p:ext>
            </p:extLst>
          </p:nvPr>
        </p:nvGraphicFramePr>
        <p:xfrm>
          <a:off x="457200" y="2693655"/>
          <a:ext cx="8218488" cy="2223042"/>
        </p:xfrm>
        <a:graphic>
          <a:graphicData uri="http://schemas.openxmlformats.org/drawingml/2006/table">
            <a:tbl>
              <a:tblPr firstRow="1" bandRow="1">
                <a:tableStyleId>{2D5ABB26-0587-4C30-8999-92F81FD0307C}</a:tableStyleId>
              </a:tblPr>
              <a:tblGrid>
                <a:gridCol w="2739496">
                  <a:extLst>
                    <a:ext uri="{9D8B030D-6E8A-4147-A177-3AD203B41FA5}">
                      <a16:colId xmlns:a16="http://schemas.microsoft.com/office/drawing/2014/main" val="3243780811"/>
                    </a:ext>
                  </a:extLst>
                </a:gridCol>
                <a:gridCol w="2402593">
                  <a:extLst>
                    <a:ext uri="{9D8B030D-6E8A-4147-A177-3AD203B41FA5}">
                      <a16:colId xmlns:a16="http://schemas.microsoft.com/office/drawing/2014/main" val="293318752"/>
                    </a:ext>
                  </a:extLst>
                </a:gridCol>
                <a:gridCol w="3076399">
                  <a:extLst>
                    <a:ext uri="{9D8B030D-6E8A-4147-A177-3AD203B41FA5}">
                      <a16:colId xmlns:a16="http://schemas.microsoft.com/office/drawing/2014/main" val="2608129177"/>
                    </a:ext>
                  </a:extLst>
                </a:gridCol>
              </a:tblGrid>
              <a:tr h="422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a:latin typeface="+mn-lt"/>
                          <a:sym typeface="Arial"/>
                        </a:rPr>
                        <a:t>Situation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none" strike="noStrike" cap="none" baseline="0" dirty="0">
                          <a:latin typeface="+mn-lt"/>
                          <a:sym typeface="Arial"/>
                        </a:rPr>
                        <a:t>Name</a:t>
                      </a:r>
                      <a:endParaRPr lang="en-US" sz="1600" b="1" u="none" strike="noStrike" cap="none" baseline="0" dirty="0">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none" strike="noStrike" cap="none" baseline="0" dirty="0">
                          <a:latin typeface="+mn-lt"/>
                          <a:sym typeface="Arial"/>
                        </a:rPr>
                        <a:t>Method for controlling the federal funds rate</a:t>
                      </a:r>
                      <a:endParaRPr lang="en-US" sz="1600" b="1" u="none" strike="noStrike" cap="none" baseline="0" dirty="0">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2648508"/>
                  </a:ext>
                </a:extLst>
              </a:tr>
              <a:tr h="736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cap="none" baseline="0" dirty="0">
                          <a:latin typeface="+mn-lt"/>
                          <a:ea typeface="Arial"/>
                          <a:cs typeface="Arial"/>
                          <a:sym typeface="Arial"/>
                        </a:rPr>
                        <a:t>Banks keep as few reserves as regulations allow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none" strike="noStrike" cap="none" baseline="0" dirty="0">
                          <a:latin typeface="+mn-lt"/>
                          <a:ea typeface="Arial"/>
                          <a:cs typeface="Arial"/>
                          <a:sym typeface="Arial"/>
                        </a:rPr>
                        <a:t>Scarce-reserves regime</a:t>
                      </a:r>
                      <a:endParaRPr lang="en-US" sz="1600" u="none" strike="noStrike" cap="none" baseline="0" dirty="0">
                        <a:latin typeface="+mn-lt"/>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cap="none" baseline="0" dirty="0">
                          <a:latin typeface="+mn-lt"/>
                          <a:ea typeface="Arial"/>
                          <a:cs typeface="Arial"/>
                          <a:sym typeface="Arial"/>
                        </a:rPr>
                        <a:t>Adjust the supply of reserves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4314592"/>
                  </a:ext>
                </a:extLst>
              </a:tr>
              <a:tr h="907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u="none" strike="noStrike" cap="none" baseline="0" dirty="0">
                          <a:latin typeface="+mn-lt"/>
                          <a:ea typeface="Arial"/>
                          <a:cs typeface="Arial"/>
                          <a:sym typeface="Arial"/>
                        </a:rPr>
                        <a:t>Banks keep more reserves than required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none" strike="noStrike" cap="none" baseline="0" dirty="0">
                          <a:latin typeface="+mn-lt"/>
                          <a:ea typeface="Arial"/>
                          <a:cs typeface="Arial"/>
                          <a:sym typeface="Arial"/>
                        </a:rPr>
                        <a:t>Ample-reserves regime</a:t>
                      </a:r>
                      <a:endParaRPr lang="en-US" sz="1600" u="none" strike="noStrike" cap="none" baseline="0" dirty="0">
                        <a:latin typeface="+mn-lt"/>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cap="none" baseline="0" dirty="0">
                          <a:latin typeface="+mn-lt"/>
                          <a:ea typeface="Arial"/>
                          <a:cs typeface="Arial"/>
                          <a:sym typeface="Arial"/>
                        </a:rPr>
                        <a:t>Adjust the interest rate on reserve balances (I</a:t>
                      </a:r>
                      <a:r>
                        <a:rPr lang="en-US" sz="100" u="none" strike="noStrike" cap="none" baseline="0" dirty="0">
                          <a:latin typeface="+mn-lt"/>
                          <a:ea typeface="Arial"/>
                          <a:cs typeface="Arial"/>
                          <a:sym typeface="Arial"/>
                        </a:rPr>
                        <a:t> </a:t>
                      </a:r>
                      <a:r>
                        <a:rPr lang="en-US" sz="1600" u="none" strike="noStrike" cap="none" baseline="0" dirty="0">
                          <a:latin typeface="+mn-lt"/>
                          <a:ea typeface="Arial"/>
                          <a:cs typeface="Arial"/>
                          <a:sym typeface="Arial"/>
                        </a:rPr>
                        <a:t>O</a:t>
                      </a:r>
                      <a:r>
                        <a:rPr lang="en-US" sz="100" u="none" strike="noStrike" cap="none" baseline="0" dirty="0">
                          <a:latin typeface="+mn-lt"/>
                          <a:ea typeface="Arial"/>
                          <a:cs typeface="Arial"/>
                          <a:sym typeface="Arial"/>
                        </a:rPr>
                        <a:t> </a:t>
                      </a:r>
                      <a:r>
                        <a:rPr lang="en-US" sz="1600" u="none" strike="noStrike" cap="none" baseline="0" dirty="0">
                          <a:latin typeface="+mn-lt"/>
                          <a:ea typeface="Arial"/>
                          <a:cs typeface="Arial"/>
                          <a:sym typeface="Arial"/>
                        </a:rPr>
                        <a:t>R</a:t>
                      </a:r>
                      <a:r>
                        <a:rPr lang="en-US" sz="100" u="none" strike="noStrike" cap="none" baseline="0" dirty="0">
                          <a:latin typeface="+mn-lt"/>
                          <a:ea typeface="Arial"/>
                          <a:cs typeface="Arial"/>
                          <a:sym typeface="Arial"/>
                        </a:rPr>
                        <a:t> </a:t>
                      </a:r>
                      <a:r>
                        <a:rPr lang="en-US" sz="1600" u="none" strike="noStrike" cap="none" baseline="0" dirty="0">
                          <a:latin typeface="+mn-lt"/>
                          <a:ea typeface="Arial"/>
                          <a:cs typeface="Arial"/>
                          <a:sym typeface="Arial"/>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3323763"/>
                  </a:ext>
                </a:extLst>
              </a:tr>
            </a:tbl>
          </a:graphicData>
        </a:graphic>
      </p:graphicFrame>
    </p:spTree>
    <p:extLst>
      <p:ext uri="{BB962C8B-B14F-4D97-AF65-F5344CB8AC3E}">
        <p14:creationId xmlns:p14="http://schemas.microsoft.com/office/powerpoint/2010/main" val="179257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15.2 Equilibrium in the Federal Funds Market in a Scarce-Reserves Regime</a:t>
            </a:r>
            <a:r>
              <a:rPr lang="en-US" sz="2000" b="0" noProof="0" dirty="0"/>
              <a:t> (1 of 3)</a:t>
            </a:r>
            <a:endParaRPr lang="en-US" sz="2800" b="0" noProof="0" dirty="0"/>
          </a:p>
        </p:txBody>
      </p:sp>
      <p:pic>
        <p:nvPicPr>
          <p:cNvPr id="9" name="Picture 8" descr="A graph depicts equilibrium in the federal funds market in a scarce reserves regime. For long description in Notes pane, press F6.">
            <a:extLst>
              <a:ext uri="{FF2B5EF4-FFF2-40B4-BE49-F238E27FC236}">
                <a16:creationId xmlns:a16="http://schemas.microsoft.com/office/drawing/2014/main" id="{5E7495CF-8001-DF14-281E-20F15B45C875}"/>
              </a:ext>
            </a:extLst>
          </p:cNvPr>
          <p:cNvPicPr>
            <a:picLocks noChangeAspect="1"/>
          </p:cNvPicPr>
          <p:nvPr/>
        </p:nvPicPr>
        <p:blipFill>
          <a:blip r:embed="rId3"/>
          <a:stretch>
            <a:fillRect/>
          </a:stretch>
        </p:blipFill>
        <p:spPr>
          <a:xfrm>
            <a:off x="2315924" y="1557338"/>
            <a:ext cx="4512153" cy="2725353"/>
          </a:xfrm>
          <a:prstGeom prst="rect">
            <a:avLst/>
          </a:prstGeom>
        </p:spPr>
      </p:pic>
      <p:sp>
        <p:nvSpPr>
          <p:cNvPr id="5" name="Content Placeholder 4"/>
          <p:cNvSpPr>
            <a:spLocks noGrp="1"/>
          </p:cNvSpPr>
          <p:nvPr>
            <p:ph sz="quarter" idx="14"/>
          </p:nvPr>
        </p:nvSpPr>
        <p:spPr>
          <a:xfrm>
            <a:off x="457199" y="4447264"/>
            <a:ext cx="8218489" cy="1739048"/>
          </a:xfrm>
        </p:spPr>
        <p:txBody>
          <a:bodyPr/>
          <a:lstStyle/>
          <a:p>
            <a:pPr marL="432" indent="0">
              <a:spcBef>
                <a:spcPts val="600"/>
              </a:spcBef>
              <a:buNone/>
            </a:pPr>
            <a:r>
              <a:rPr lang="en-US" sz="2000" noProof="0" dirty="0">
                <a:latin typeface="+mn-lt"/>
              </a:rPr>
              <a:t>The demand for reserves is downward sloping because as the federal funds rate increases, the opportunity cost to banks of holding excess reserves increases.</a:t>
            </a:r>
          </a:p>
          <a:p>
            <a:pPr marL="432" indent="0">
              <a:spcBef>
                <a:spcPts val="600"/>
              </a:spcBef>
              <a:buNone/>
            </a:pPr>
            <a:r>
              <a:rPr lang="en-US" sz="2000" noProof="0" dirty="0">
                <a:latin typeface="+mn-lt"/>
              </a:rPr>
              <a:t>The discount rate is a ceiling on the demand for reserves, and the interest rate on reserve balances (I</a:t>
            </a:r>
            <a:r>
              <a:rPr lang="en-US" sz="100" noProof="0" dirty="0">
                <a:latin typeface="+mn-lt"/>
              </a:rPr>
              <a:t> </a:t>
            </a:r>
            <a:r>
              <a:rPr lang="en-US" sz="2000" noProof="0" dirty="0">
                <a:latin typeface="+mn-lt"/>
              </a:rPr>
              <a:t>O</a:t>
            </a:r>
            <a:r>
              <a:rPr lang="en-US" sz="100" noProof="0" dirty="0">
                <a:latin typeface="+mn-lt"/>
              </a:rPr>
              <a:t> </a:t>
            </a:r>
            <a:r>
              <a:rPr lang="en-US" sz="2000" noProof="0" dirty="0">
                <a:latin typeface="+mn-lt"/>
              </a:rPr>
              <a:t>R</a:t>
            </a:r>
            <a:r>
              <a:rPr lang="en-US" sz="100" noProof="0" dirty="0">
                <a:latin typeface="+mn-lt"/>
              </a:rPr>
              <a:t> </a:t>
            </a:r>
            <a:r>
              <a:rPr lang="en-US" sz="2000" noProof="0" dirty="0">
                <a:latin typeface="+mn-lt"/>
              </a:rPr>
              <a:t>B) is a floor.</a:t>
            </a:r>
          </a:p>
        </p:txBody>
      </p:sp>
    </p:spTree>
    <p:extLst>
      <p:ext uri="{BB962C8B-B14F-4D97-AF65-F5344CB8AC3E}">
        <p14:creationId xmlns:p14="http://schemas.microsoft.com/office/powerpoint/2010/main" val="3580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15.2 Equilibrium in the Federal Funds Market in a Scarce-Reserves Regime</a:t>
            </a:r>
            <a:r>
              <a:rPr lang="en-US" sz="2000" b="0" noProof="0" dirty="0"/>
              <a:t> (2 of 3)</a:t>
            </a:r>
            <a:endParaRPr lang="en-US" sz="2800" b="0" noProof="0" dirty="0"/>
          </a:p>
        </p:txBody>
      </p:sp>
      <p:pic>
        <p:nvPicPr>
          <p:cNvPr id="9" name="Picture 8" descr="A graph depicts equilibrium in the federal funds market in a scarce reserves regime. For long description in Notes pane, press F6.">
            <a:extLst>
              <a:ext uri="{FF2B5EF4-FFF2-40B4-BE49-F238E27FC236}">
                <a16:creationId xmlns:a16="http://schemas.microsoft.com/office/drawing/2014/main" id="{5E7495CF-8001-DF14-281E-20F15B45C875}"/>
              </a:ext>
            </a:extLst>
          </p:cNvPr>
          <p:cNvPicPr>
            <a:picLocks noChangeAspect="1"/>
          </p:cNvPicPr>
          <p:nvPr/>
        </p:nvPicPr>
        <p:blipFill>
          <a:blip r:embed="rId3"/>
          <a:stretch>
            <a:fillRect/>
          </a:stretch>
        </p:blipFill>
        <p:spPr>
          <a:xfrm>
            <a:off x="2090316" y="1597095"/>
            <a:ext cx="4963368" cy="2997888"/>
          </a:xfrm>
          <a:prstGeom prst="rect">
            <a:avLst/>
          </a:prstGeom>
        </p:spPr>
      </p:pic>
      <p:sp>
        <p:nvSpPr>
          <p:cNvPr id="5" name="Content Placeholder 4"/>
          <p:cNvSpPr>
            <a:spLocks noGrp="1"/>
          </p:cNvSpPr>
          <p:nvPr>
            <p:ph sz="quarter" idx="14"/>
          </p:nvPr>
        </p:nvSpPr>
        <p:spPr>
          <a:xfrm>
            <a:off x="457200" y="4789121"/>
            <a:ext cx="8229600" cy="1352037"/>
          </a:xfrm>
        </p:spPr>
        <p:txBody>
          <a:bodyPr/>
          <a:lstStyle/>
          <a:p>
            <a:pPr marL="432" indent="0">
              <a:spcBef>
                <a:spcPts val="600"/>
              </a:spcBef>
              <a:buNone/>
            </a:pPr>
            <a:r>
              <a:rPr lang="en-US" sz="1800" noProof="0" dirty="0">
                <a:latin typeface="+mn-lt"/>
              </a:rPr>
              <a:t>The supply of reserves is a vertical line because we assume the Fed can supply the quantity of reserves it needs to achieve its target federal funds rate.</a:t>
            </a:r>
          </a:p>
          <a:p>
            <a:pPr marL="432" indent="0">
              <a:spcBef>
                <a:spcPts val="600"/>
              </a:spcBef>
              <a:buNone/>
            </a:pPr>
            <a:r>
              <a:rPr lang="en-US" sz="1800" noProof="0" dirty="0">
                <a:latin typeface="+mn-lt"/>
              </a:rPr>
              <a:t>Supply becomes horizontal because we assume that the Fed will supply banks with whatever reserves they want at the discount rate.</a:t>
            </a:r>
          </a:p>
        </p:txBody>
      </p:sp>
    </p:spTree>
    <p:extLst>
      <p:ext uri="{BB962C8B-B14F-4D97-AF65-F5344CB8AC3E}">
        <p14:creationId xmlns:p14="http://schemas.microsoft.com/office/powerpoint/2010/main" val="349794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15.2 Equilibrium in the Federal Funds Market in a Scarce-Reserves Regime</a:t>
            </a:r>
            <a:r>
              <a:rPr lang="en-US" sz="2000" b="0" noProof="0" dirty="0"/>
              <a:t> (3 of 3)</a:t>
            </a:r>
            <a:endParaRPr lang="en-US" sz="2800" b="0" noProof="0" dirty="0"/>
          </a:p>
        </p:txBody>
      </p:sp>
      <p:pic>
        <p:nvPicPr>
          <p:cNvPr id="9" name="Picture 8" descr="A graph depicts equilibrium in the federal funds market in a scarce reserves regime. For long description in Notes pane, press F6.">
            <a:extLst>
              <a:ext uri="{FF2B5EF4-FFF2-40B4-BE49-F238E27FC236}">
                <a16:creationId xmlns:a16="http://schemas.microsoft.com/office/drawing/2014/main" id="{5E7495CF-8001-DF14-281E-20F15B45C875}"/>
              </a:ext>
            </a:extLst>
          </p:cNvPr>
          <p:cNvPicPr>
            <a:picLocks noChangeAspect="1"/>
          </p:cNvPicPr>
          <p:nvPr/>
        </p:nvPicPr>
        <p:blipFill>
          <a:blip r:embed="rId3"/>
          <a:stretch>
            <a:fillRect/>
          </a:stretch>
        </p:blipFill>
        <p:spPr>
          <a:xfrm>
            <a:off x="2177129" y="1604375"/>
            <a:ext cx="4789742" cy="2893017"/>
          </a:xfrm>
          <a:prstGeom prst="rect">
            <a:avLst/>
          </a:prstGeom>
        </p:spPr>
      </p:pic>
      <p:sp>
        <p:nvSpPr>
          <p:cNvPr id="5" name="Content Placeholder 4"/>
          <p:cNvSpPr>
            <a:spLocks noGrp="1"/>
          </p:cNvSpPr>
          <p:nvPr>
            <p:ph sz="quarter" idx="14"/>
          </p:nvPr>
        </p:nvSpPr>
        <p:spPr>
          <a:xfrm>
            <a:off x="457200" y="4710098"/>
            <a:ext cx="8229600" cy="1476215"/>
          </a:xfrm>
        </p:spPr>
        <p:txBody>
          <a:bodyPr/>
          <a:lstStyle/>
          <a:p>
            <a:pPr marL="432" indent="0">
              <a:spcBef>
                <a:spcPts val="600"/>
              </a:spcBef>
              <a:buNone/>
            </a:pPr>
            <a:r>
              <a:rPr lang="en-US" sz="2000" noProof="0" dirty="0">
                <a:latin typeface="+mn-lt"/>
              </a:rPr>
              <a:t>Equilibrium occurs where the quantity of reserves demanded by banks equals the quantity of reserves supplied by the Fed.</a:t>
            </a:r>
          </a:p>
          <a:p>
            <a:pPr marL="432" indent="0">
              <a:spcBef>
                <a:spcPts val="600"/>
              </a:spcBef>
              <a:buNone/>
            </a:pPr>
            <a:r>
              <a:rPr lang="en-US" sz="2000" noProof="0" dirty="0">
                <a:latin typeface="+mn-lt"/>
              </a:rPr>
              <a:t>By controlling the quantity of reserves supplied, the Fed can change the federal funds rate.</a:t>
            </a:r>
          </a:p>
        </p:txBody>
      </p:sp>
    </p:spTree>
    <p:extLst>
      <p:ext uri="{BB962C8B-B14F-4D97-AF65-F5344CB8AC3E}">
        <p14:creationId xmlns:p14="http://schemas.microsoft.com/office/powerpoint/2010/main" val="198090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15.3 The Fed Increases the Federal Funds Rate in an Ample-Reserves Regime </a:t>
            </a:r>
            <a:r>
              <a:rPr lang="en-US" sz="2000" b="0" noProof="0" dirty="0"/>
              <a:t>(1 of 2)</a:t>
            </a:r>
            <a:endParaRPr lang="en-US" sz="2800" b="0" noProof="0" dirty="0"/>
          </a:p>
        </p:txBody>
      </p:sp>
      <p:pic>
        <p:nvPicPr>
          <p:cNvPr id="4" name="Picture 3" descr="Two graphs (a) and (b) titled, the fed increases the federal funds rate in an ample reserves regime. For long description in Notes pane, press F6.">
            <a:extLst>
              <a:ext uri="{FF2B5EF4-FFF2-40B4-BE49-F238E27FC236}">
                <a16:creationId xmlns:a16="http://schemas.microsoft.com/office/drawing/2014/main" id="{93CCF4B2-EA2D-1ADE-03F1-2AB2BA10E155}"/>
              </a:ext>
            </a:extLst>
          </p:cNvPr>
          <p:cNvPicPr>
            <a:picLocks noChangeAspect="1"/>
          </p:cNvPicPr>
          <p:nvPr/>
        </p:nvPicPr>
        <p:blipFill>
          <a:blip r:embed="rId3"/>
          <a:stretch>
            <a:fillRect/>
          </a:stretch>
        </p:blipFill>
        <p:spPr>
          <a:xfrm>
            <a:off x="1166281" y="1576999"/>
            <a:ext cx="6811439" cy="3001596"/>
          </a:xfrm>
          <a:prstGeom prst="rect">
            <a:avLst/>
          </a:prstGeom>
        </p:spPr>
      </p:pic>
      <p:sp>
        <p:nvSpPr>
          <p:cNvPr id="5" name="Content Placeholder 4"/>
          <p:cNvSpPr>
            <a:spLocks noGrp="1"/>
          </p:cNvSpPr>
          <p:nvPr>
            <p:ph sz="quarter" idx="14"/>
          </p:nvPr>
        </p:nvSpPr>
        <p:spPr>
          <a:xfrm>
            <a:off x="457199" y="4730053"/>
            <a:ext cx="8324661" cy="1467547"/>
          </a:xfrm>
        </p:spPr>
        <p:txBody>
          <a:bodyPr/>
          <a:lstStyle/>
          <a:p>
            <a:pPr marL="432" indent="0">
              <a:spcBef>
                <a:spcPts val="600"/>
              </a:spcBef>
              <a:buNone/>
            </a:pPr>
            <a:r>
              <a:rPr lang="en-US" sz="2000" noProof="0" dirty="0">
                <a:latin typeface="+mn-lt"/>
              </a:rPr>
              <a:t>When banks hold more reserves than they need, changing the supply of reserves does not change the equilibrium federal funds rate—panel (a).</a:t>
            </a:r>
          </a:p>
          <a:p>
            <a:pPr marL="432" indent="0">
              <a:spcBef>
                <a:spcPts val="600"/>
              </a:spcBef>
              <a:buNone/>
            </a:pPr>
            <a:r>
              <a:rPr lang="en-US" sz="2000" noProof="0" dirty="0">
                <a:latin typeface="+mn-lt"/>
              </a:rPr>
              <a:t>In this situation, the federal funds rate equals the interest on reserve balances (I</a:t>
            </a:r>
            <a:r>
              <a:rPr lang="en-US" sz="100" noProof="0" dirty="0">
                <a:latin typeface="+mn-lt"/>
              </a:rPr>
              <a:t> </a:t>
            </a:r>
            <a:r>
              <a:rPr lang="en-US" sz="2000" noProof="0" dirty="0">
                <a:latin typeface="+mn-lt"/>
              </a:rPr>
              <a:t>O</a:t>
            </a:r>
            <a:r>
              <a:rPr lang="en-US" sz="100" noProof="0" dirty="0">
                <a:latin typeface="+mn-lt"/>
              </a:rPr>
              <a:t> </a:t>
            </a:r>
            <a:r>
              <a:rPr lang="en-US" sz="2000" noProof="0" dirty="0">
                <a:latin typeface="+mn-lt"/>
              </a:rPr>
              <a:t>R</a:t>
            </a:r>
            <a:r>
              <a:rPr lang="en-US" sz="100" noProof="0" dirty="0">
                <a:latin typeface="+mn-lt"/>
              </a:rPr>
              <a:t> </a:t>
            </a:r>
            <a:r>
              <a:rPr lang="en-US" sz="2000" noProof="0" dirty="0">
                <a:latin typeface="+mn-lt"/>
              </a:rPr>
              <a:t>B).</a:t>
            </a:r>
          </a:p>
        </p:txBody>
      </p:sp>
    </p:spTree>
    <p:extLst>
      <p:ext uri="{BB962C8B-B14F-4D97-AF65-F5344CB8AC3E}">
        <p14:creationId xmlns:p14="http://schemas.microsoft.com/office/powerpoint/2010/main" val="331767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a:xfrm>
            <a:off x="457200" y="1554921"/>
            <a:ext cx="8232775" cy="4360458"/>
          </a:xfrm>
        </p:spPr>
        <p:txBody>
          <a:bodyPr/>
          <a:lstStyle/>
          <a:p>
            <a:pPr marL="0" lvl="0" indent="0">
              <a:buSzPts val="2200"/>
              <a:buNone/>
            </a:pPr>
            <a:r>
              <a:rPr lang="en-US" sz="2000" b="1" noProof="0" dirty="0">
                <a:solidFill>
                  <a:srgbClr val="007FA3"/>
                </a:solidFill>
              </a:rPr>
              <a:t>15.1</a:t>
            </a:r>
            <a:r>
              <a:rPr lang="en-US" sz="2000" b="1" noProof="0" dirty="0">
                <a:solidFill>
                  <a:srgbClr val="0070C0"/>
                </a:solidFill>
              </a:rPr>
              <a:t> </a:t>
            </a:r>
            <a:r>
              <a:rPr lang="en-US" sz="2000" noProof="0" dirty="0"/>
              <a:t>What Is Monetary Policy?</a:t>
            </a:r>
          </a:p>
          <a:p>
            <a:pPr marL="0" lvl="0" indent="0">
              <a:buSzPts val="2200"/>
              <a:buNone/>
            </a:pPr>
            <a:r>
              <a:rPr lang="en-US" sz="2000" b="1" noProof="0" dirty="0">
                <a:solidFill>
                  <a:srgbClr val="007FA3"/>
                </a:solidFill>
              </a:rPr>
              <a:t>15.2</a:t>
            </a:r>
            <a:r>
              <a:rPr lang="en-US" sz="2000" b="1" noProof="0" dirty="0">
                <a:solidFill>
                  <a:srgbClr val="0070C0"/>
                </a:solidFill>
              </a:rPr>
              <a:t> </a:t>
            </a:r>
            <a:r>
              <a:rPr lang="en-US" sz="2000" noProof="0" dirty="0"/>
              <a:t>The Federal Funds Rate and How the Fed Conducts Monetary Policy</a:t>
            </a:r>
          </a:p>
          <a:p>
            <a:pPr marL="0" lvl="0" indent="0">
              <a:buSzPts val="2200"/>
              <a:buNone/>
            </a:pPr>
            <a:r>
              <a:rPr lang="en-US" sz="2000" b="1" noProof="0" dirty="0">
                <a:solidFill>
                  <a:srgbClr val="007FA3"/>
                </a:solidFill>
              </a:rPr>
              <a:t>15.3</a:t>
            </a:r>
            <a:r>
              <a:rPr lang="en-US" sz="2000" b="1" noProof="0" dirty="0">
                <a:solidFill>
                  <a:srgbClr val="0070C0"/>
                </a:solidFill>
              </a:rPr>
              <a:t> </a:t>
            </a:r>
            <a:r>
              <a:rPr lang="en-US" sz="2000" noProof="0" dirty="0"/>
              <a:t>Monetary Policy and Economic Activity</a:t>
            </a:r>
          </a:p>
          <a:p>
            <a:pPr marL="0" lvl="0" indent="0">
              <a:buSzPts val="2200"/>
              <a:buNone/>
            </a:pPr>
            <a:r>
              <a:rPr lang="en-US" sz="2000" b="1" noProof="0" dirty="0">
                <a:solidFill>
                  <a:srgbClr val="007FA3"/>
                </a:solidFill>
              </a:rPr>
              <a:t>15.4</a:t>
            </a:r>
            <a:r>
              <a:rPr lang="en-US" sz="2000" noProof="0" dirty="0">
                <a:solidFill>
                  <a:srgbClr val="0070C0"/>
                </a:solidFill>
              </a:rPr>
              <a:t> </a:t>
            </a:r>
            <a:r>
              <a:rPr lang="en-US" sz="2000" noProof="0" dirty="0"/>
              <a:t>Monetary Policy in the Dynamic Aggregate Demand and Aggregate Supply Model</a:t>
            </a:r>
          </a:p>
          <a:p>
            <a:pPr marL="0" lvl="0" indent="0">
              <a:buSzPts val="2200"/>
              <a:buNone/>
            </a:pPr>
            <a:r>
              <a:rPr lang="en-US" sz="2000" b="1" noProof="0" dirty="0">
                <a:solidFill>
                  <a:srgbClr val="007FA3"/>
                </a:solidFill>
              </a:rPr>
              <a:t>15.5</a:t>
            </a:r>
            <a:r>
              <a:rPr lang="en-US" sz="2000" b="1" noProof="0" dirty="0">
                <a:solidFill>
                  <a:srgbClr val="0070C0"/>
                </a:solidFill>
              </a:rPr>
              <a:t> </a:t>
            </a:r>
            <a:r>
              <a:rPr lang="en-US" sz="2000" noProof="0" dirty="0"/>
              <a:t>A Closer Look at the Fed’s Setting of Monetary Policy Targets</a:t>
            </a:r>
          </a:p>
          <a:p>
            <a:pPr marL="0" lvl="0" indent="0">
              <a:buSzPts val="2200"/>
              <a:buNone/>
            </a:pPr>
            <a:r>
              <a:rPr lang="en-US" sz="2000" b="1" noProof="0" dirty="0">
                <a:solidFill>
                  <a:srgbClr val="007FA3"/>
                </a:solidFill>
              </a:rPr>
              <a:t>15.6</a:t>
            </a:r>
            <a:r>
              <a:rPr lang="en-US" sz="2000" b="1" noProof="0" dirty="0">
                <a:solidFill>
                  <a:srgbClr val="0070C0"/>
                </a:solidFill>
              </a:rPr>
              <a:t> </a:t>
            </a:r>
            <a:r>
              <a:rPr lang="en-US" sz="2000" noProof="0" dirty="0"/>
              <a:t>Fed Policies during the </a:t>
            </a:r>
            <a:r>
              <a:rPr lang="en-US" sz="2000" noProof="0" dirty="0">
                <a:solidFill>
                  <a:schemeClr val="tx1"/>
                </a:solidFill>
              </a:rPr>
              <a:t>2007–2009 and 2020 Recessions</a:t>
            </a:r>
          </a:p>
          <a:p>
            <a:pPr marL="0" lvl="0" indent="0">
              <a:buSzPts val="2200"/>
              <a:buNone/>
            </a:pPr>
            <a:r>
              <a:rPr lang="en-US" sz="2000" b="1" noProof="0" dirty="0">
                <a:solidFill>
                  <a:srgbClr val="007FA3"/>
                </a:solidFill>
              </a:rPr>
              <a:t>Online Appendix </a:t>
            </a:r>
            <a:r>
              <a:rPr lang="en-US" sz="2000" noProof="0" dirty="0">
                <a:solidFill>
                  <a:schemeClr val="tx1"/>
                </a:solidFill>
              </a:rPr>
              <a:t>The Money Market and the Fed</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15.3 The Fed Increases the Federal Funds Rate in an Ample-Reserves Regime </a:t>
            </a:r>
            <a:r>
              <a:rPr lang="en-US" sz="2000" b="0" noProof="0" dirty="0"/>
              <a:t>(2 of 2)</a:t>
            </a:r>
            <a:endParaRPr lang="en-US" sz="2800" b="0" noProof="0" dirty="0"/>
          </a:p>
        </p:txBody>
      </p:sp>
      <p:pic>
        <p:nvPicPr>
          <p:cNvPr id="3" name="Picture 2" descr="Two graphs (a) and (b) titled, the fed increases the federal funds rate in an ample reserves regime. For long description in Notes pane, press F6.">
            <a:extLst>
              <a:ext uri="{FF2B5EF4-FFF2-40B4-BE49-F238E27FC236}">
                <a16:creationId xmlns:a16="http://schemas.microsoft.com/office/drawing/2014/main" id="{4FD42C91-6C7A-4A60-CEC8-2268E31E2031}"/>
              </a:ext>
            </a:extLst>
          </p:cNvPr>
          <p:cNvPicPr>
            <a:picLocks noChangeAspect="1"/>
          </p:cNvPicPr>
          <p:nvPr/>
        </p:nvPicPr>
        <p:blipFill>
          <a:blip r:embed="rId3"/>
          <a:stretch>
            <a:fillRect/>
          </a:stretch>
        </p:blipFill>
        <p:spPr>
          <a:xfrm>
            <a:off x="1166280" y="1637127"/>
            <a:ext cx="6811439" cy="3001596"/>
          </a:xfrm>
          <a:prstGeom prst="rect">
            <a:avLst/>
          </a:prstGeom>
        </p:spPr>
      </p:pic>
      <p:sp>
        <p:nvSpPr>
          <p:cNvPr id="5" name="Content Placeholder 4"/>
          <p:cNvSpPr>
            <a:spLocks noGrp="1"/>
          </p:cNvSpPr>
          <p:nvPr>
            <p:ph sz="quarter" idx="14"/>
          </p:nvPr>
        </p:nvSpPr>
        <p:spPr>
          <a:xfrm>
            <a:off x="457199" y="4963201"/>
            <a:ext cx="8218489" cy="1245690"/>
          </a:xfrm>
        </p:spPr>
        <p:txBody>
          <a:bodyPr/>
          <a:lstStyle/>
          <a:p>
            <a:pPr marL="432" indent="0">
              <a:spcBef>
                <a:spcPts val="600"/>
              </a:spcBef>
              <a:buNone/>
            </a:pPr>
            <a:r>
              <a:rPr lang="en-US" sz="2200" noProof="0" dirty="0">
                <a:latin typeface="+mn-lt"/>
              </a:rPr>
              <a:t>Instead, the Fed can affect the equilibrium federal funds rate by controlling the I</a:t>
            </a:r>
            <a:r>
              <a:rPr lang="en-US" sz="100" noProof="0" dirty="0">
                <a:latin typeface="+mn-lt"/>
              </a:rPr>
              <a:t> </a:t>
            </a:r>
            <a:r>
              <a:rPr lang="en-US" sz="2200" noProof="0" dirty="0">
                <a:latin typeface="+mn-lt"/>
              </a:rPr>
              <a:t>O</a:t>
            </a:r>
            <a:r>
              <a:rPr lang="en-US" sz="100" noProof="0" dirty="0">
                <a:latin typeface="+mn-lt"/>
              </a:rPr>
              <a:t> </a:t>
            </a:r>
            <a:r>
              <a:rPr lang="en-US" sz="2200" noProof="0" dirty="0">
                <a:latin typeface="+mn-lt"/>
              </a:rPr>
              <a:t>R</a:t>
            </a:r>
            <a:r>
              <a:rPr lang="en-US" sz="100" noProof="0" dirty="0">
                <a:latin typeface="+mn-lt"/>
              </a:rPr>
              <a:t> </a:t>
            </a:r>
            <a:r>
              <a:rPr lang="en-US" sz="2200" noProof="0" dirty="0">
                <a:latin typeface="+mn-lt"/>
              </a:rPr>
              <a:t>B.</a:t>
            </a:r>
          </a:p>
          <a:p>
            <a:pPr marL="432" indent="0">
              <a:spcBef>
                <a:spcPts val="600"/>
              </a:spcBef>
              <a:buNone/>
            </a:pPr>
            <a:r>
              <a:rPr lang="en-US" sz="2200" noProof="0" dirty="0">
                <a:latin typeface="+mn-lt"/>
              </a:rPr>
              <a:t>Raising the I</a:t>
            </a:r>
            <a:r>
              <a:rPr lang="en-US" sz="100" noProof="0" dirty="0">
                <a:latin typeface="+mn-lt"/>
              </a:rPr>
              <a:t> </a:t>
            </a:r>
            <a:r>
              <a:rPr lang="en-US" sz="2200" noProof="0" dirty="0">
                <a:latin typeface="+mn-lt"/>
              </a:rPr>
              <a:t>O</a:t>
            </a:r>
            <a:r>
              <a:rPr lang="en-US" sz="100" noProof="0" dirty="0">
                <a:latin typeface="+mn-lt"/>
              </a:rPr>
              <a:t> </a:t>
            </a:r>
            <a:r>
              <a:rPr lang="en-US" sz="2200" noProof="0" dirty="0">
                <a:latin typeface="+mn-lt"/>
              </a:rPr>
              <a:t>R</a:t>
            </a:r>
            <a:r>
              <a:rPr lang="en-US" sz="100" noProof="0" dirty="0">
                <a:latin typeface="+mn-lt"/>
              </a:rPr>
              <a:t> </a:t>
            </a:r>
            <a:r>
              <a:rPr lang="en-US" sz="2200" noProof="0" dirty="0">
                <a:latin typeface="+mn-lt"/>
              </a:rPr>
              <a:t>B will raise the federal funds rate—panel (b).</a:t>
            </a:r>
          </a:p>
        </p:txBody>
      </p:sp>
    </p:spTree>
    <p:extLst>
      <p:ext uri="{BB962C8B-B14F-4D97-AF65-F5344CB8AC3E}">
        <p14:creationId xmlns:p14="http://schemas.microsoft.com/office/powerpoint/2010/main" val="224164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15.4 The I</a:t>
            </a:r>
            <a:r>
              <a:rPr lang="en-US" sz="100" noProof="0" dirty="0"/>
              <a:t> </a:t>
            </a:r>
            <a:r>
              <a:rPr lang="en-US" sz="3200" noProof="0" dirty="0"/>
              <a:t>O</a:t>
            </a:r>
            <a:r>
              <a:rPr lang="en-US" sz="100" noProof="0" dirty="0"/>
              <a:t> </a:t>
            </a:r>
            <a:r>
              <a:rPr lang="en-US" sz="3200" noProof="0" dirty="0"/>
              <a:t>R</a:t>
            </a:r>
            <a:r>
              <a:rPr lang="en-US" sz="100" noProof="0" dirty="0"/>
              <a:t> </a:t>
            </a:r>
            <a:r>
              <a:rPr lang="en-US" sz="3200" noProof="0" dirty="0"/>
              <a:t>B and the Federal Funds Rate</a:t>
            </a:r>
            <a:endParaRPr lang="en-US" sz="3200" b="0" noProof="0" dirty="0"/>
          </a:p>
        </p:txBody>
      </p:sp>
      <p:pic>
        <p:nvPicPr>
          <p:cNvPr id="6" name="Picture 5" descr="The graph depicts the I O R B and the Federal Funds Rate. For long description in Notes pane, press F6.">
            <a:extLst>
              <a:ext uri="{FF2B5EF4-FFF2-40B4-BE49-F238E27FC236}">
                <a16:creationId xmlns:a16="http://schemas.microsoft.com/office/drawing/2014/main" id="{F0A70797-C4A9-60BA-D99A-D5B847A91364}"/>
              </a:ext>
            </a:extLst>
          </p:cNvPr>
          <p:cNvPicPr>
            <a:picLocks noChangeAspect="1"/>
          </p:cNvPicPr>
          <p:nvPr/>
        </p:nvPicPr>
        <p:blipFill>
          <a:blip r:embed="rId3"/>
          <a:stretch>
            <a:fillRect/>
          </a:stretch>
        </p:blipFill>
        <p:spPr>
          <a:xfrm>
            <a:off x="1288427" y="1557338"/>
            <a:ext cx="6567146" cy="2898972"/>
          </a:xfrm>
          <a:prstGeom prst="rect">
            <a:avLst/>
          </a:prstGeom>
        </p:spPr>
      </p:pic>
      <p:sp>
        <p:nvSpPr>
          <p:cNvPr id="5" name="Content Placeholder 4"/>
          <p:cNvSpPr>
            <a:spLocks noGrp="1"/>
          </p:cNvSpPr>
          <p:nvPr>
            <p:ph sz="quarter" idx="14"/>
          </p:nvPr>
        </p:nvSpPr>
        <p:spPr>
          <a:xfrm>
            <a:off x="457200" y="4579969"/>
            <a:ext cx="8229600" cy="1606346"/>
          </a:xfrm>
        </p:spPr>
        <p:txBody>
          <a:bodyPr/>
          <a:lstStyle/>
          <a:p>
            <a:pPr marL="432" indent="0">
              <a:spcBef>
                <a:spcPts val="600"/>
              </a:spcBef>
              <a:buNone/>
            </a:pPr>
            <a:r>
              <a:rPr lang="en-US" sz="1800" noProof="0" dirty="0">
                <a:latin typeface="+mn-lt"/>
              </a:rPr>
              <a:t>Even in an ample-reserves regime, the federal funds rate and I</a:t>
            </a:r>
            <a:r>
              <a:rPr lang="en-US" sz="100" noProof="0" dirty="0">
                <a:latin typeface="+mn-lt"/>
              </a:rPr>
              <a:t> </a:t>
            </a:r>
            <a:r>
              <a:rPr lang="en-US" sz="1800" noProof="0" dirty="0">
                <a:latin typeface="+mn-lt"/>
              </a:rPr>
              <a:t>O</a:t>
            </a:r>
            <a:r>
              <a:rPr lang="en-US" sz="100" noProof="0" dirty="0">
                <a:latin typeface="+mn-lt"/>
              </a:rPr>
              <a:t> </a:t>
            </a:r>
            <a:r>
              <a:rPr lang="en-US" sz="1800" noProof="0" dirty="0">
                <a:latin typeface="+mn-lt"/>
              </a:rPr>
              <a:t>R</a:t>
            </a:r>
            <a:r>
              <a:rPr lang="en-US" sz="100" noProof="0" dirty="0">
                <a:latin typeface="+mn-lt"/>
              </a:rPr>
              <a:t> </a:t>
            </a:r>
            <a:r>
              <a:rPr lang="en-US" sz="1800" noProof="0" dirty="0">
                <a:latin typeface="+mn-lt"/>
              </a:rPr>
              <a:t>B don’t exactly match; the federal funds rate can be lower than the I</a:t>
            </a:r>
            <a:r>
              <a:rPr lang="en-US" sz="100" noProof="0" dirty="0">
                <a:latin typeface="+mn-lt"/>
              </a:rPr>
              <a:t> </a:t>
            </a:r>
            <a:r>
              <a:rPr lang="en-US" sz="1800" noProof="0" dirty="0">
                <a:latin typeface="+mn-lt"/>
              </a:rPr>
              <a:t>O</a:t>
            </a:r>
            <a:r>
              <a:rPr lang="en-US" sz="100" noProof="0" dirty="0">
                <a:latin typeface="+mn-lt"/>
              </a:rPr>
              <a:t> </a:t>
            </a:r>
            <a:r>
              <a:rPr lang="en-US" sz="1800" noProof="0" dirty="0">
                <a:latin typeface="+mn-lt"/>
              </a:rPr>
              <a:t>R</a:t>
            </a:r>
            <a:r>
              <a:rPr lang="en-US" sz="100" noProof="0" dirty="0">
                <a:latin typeface="+mn-lt"/>
              </a:rPr>
              <a:t> </a:t>
            </a:r>
            <a:r>
              <a:rPr lang="en-US" sz="1800" noProof="0" dirty="0">
                <a:latin typeface="+mn-lt"/>
              </a:rPr>
              <a:t>B.</a:t>
            </a:r>
          </a:p>
          <a:p>
            <a:pPr marL="432" indent="0">
              <a:spcBef>
                <a:spcPts val="600"/>
              </a:spcBef>
              <a:buNone/>
            </a:pPr>
            <a:r>
              <a:rPr lang="en-US" sz="1800" noProof="0" dirty="0">
                <a:latin typeface="+mn-lt"/>
              </a:rPr>
              <a:t>Why? Some </a:t>
            </a:r>
            <a:r>
              <a:rPr lang="en-US" sz="1800" b="1" noProof="0" dirty="0">
                <a:latin typeface="+mn-lt"/>
              </a:rPr>
              <a:t>government-sponsored enterprises</a:t>
            </a:r>
            <a:r>
              <a:rPr lang="en-US" sz="1800" noProof="0" dirty="0">
                <a:latin typeface="+mn-lt"/>
              </a:rPr>
              <a:t> like Fannie Mae can borrow and lend in the federal funds market, but they earn no interest on their deposits with the Fed; so they are willing to lend funds at below the I</a:t>
            </a:r>
            <a:r>
              <a:rPr lang="en-US" sz="100" noProof="0" dirty="0">
                <a:latin typeface="+mn-lt"/>
              </a:rPr>
              <a:t> </a:t>
            </a:r>
            <a:r>
              <a:rPr lang="en-US" sz="1800" noProof="0" dirty="0">
                <a:latin typeface="+mn-lt"/>
              </a:rPr>
              <a:t>O</a:t>
            </a:r>
            <a:r>
              <a:rPr lang="en-US" sz="100" noProof="0" dirty="0">
                <a:latin typeface="+mn-lt"/>
              </a:rPr>
              <a:t> </a:t>
            </a:r>
            <a:r>
              <a:rPr lang="en-US" sz="1800" noProof="0" dirty="0">
                <a:latin typeface="+mn-lt"/>
              </a:rPr>
              <a:t>R</a:t>
            </a:r>
            <a:r>
              <a:rPr lang="en-US" sz="100" noProof="0" dirty="0">
                <a:latin typeface="+mn-lt"/>
              </a:rPr>
              <a:t> </a:t>
            </a:r>
            <a:r>
              <a:rPr lang="en-US" sz="1800" noProof="0" dirty="0">
                <a:latin typeface="+mn-lt"/>
              </a:rPr>
              <a:t>B.</a:t>
            </a:r>
          </a:p>
        </p:txBody>
      </p:sp>
    </p:spTree>
    <p:extLst>
      <p:ext uri="{BB962C8B-B14F-4D97-AF65-F5344CB8AC3E}">
        <p14:creationId xmlns:p14="http://schemas.microsoft.com/office/powerpoint/2010/main" val="84080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Interest Rate on Overnight Reverse Repurchase Agreements (O</a:t>
            </a:r>
            <a:r>
              <a:rPr lang="en-US" sz="100" noProof="0" dirty="0"/>
              <a:t> </a:t>
            </a:r>
            <a:r>
              <a:rPr lang="en-US" sz="3200" noProof="0" dirty="0"/>
              <a:t>N R</a:t>
            </a:r>
            <a:r>
              <a:rPr lang="en-US" sz="100" noProof="0" dirty="0"/>
              <a:t> </a:t>
            </a:r>
            <a:r>
              <a:rPr lang="en-US" sz="3200" noProof="0" dirty="0" err="1"/>
              <a:t>R</a:t>
            </a:r>
            <a:r>
              <a:rPr lang="en-US" sz="100" noProof="0" dirty="0"/>
              <a:t> </a:t>
            </a:r>
            <a:r>
              <a:rPr lang="en-US" sz="3200" noProof="0" dirty="0"/>
              <a:t>P)</a:t>
            </a:r>
          </a:p>
        </p:txBody>
      </p:sp>
      <p:sp>
        <p:nvSpPr>
          <p:cNvPr id="3" name="Content Placeholder 2"/>
          <p:cNvSpPr>
            <a:spLocks noGrp="1"/>
          </p:cNvSpPr>
          <p:nvPr>
            <p:ph sz="quarter" idx="13"/>
          </p:nvPr>
        </p:nvSpPr>
        <p:spPr>
          <a:xfrm>
            <a:off x="457200" y="1554920"/>
            <a:ext cx="8232775" cy="4082205"/>
          </a:xfrm>
        </p:spPr>
        <p:txBody>
          <a:bodyPr/>
          <a:lstStyle/>
          <a:p>
            <a:pPr marL="432" indent="0">
              <a:buNone/>
            </a:pPr>
            <a:r>
              <a:rPr lang="en-US" sz="2200" noProof="0" dirty="0">
                <a:solidFill>
                  <a:schemeClr val="tx1"/>
                </a:solidFill>
              </a:rPr>
              <a:t>In order to put a true floor under the value of the federal funds rate, the Fed uses the interest rate it pays on </a:t>
            </a:r>
            <a:r>
              <a:rPr lang="en-US" sz="2200" b="1" noProof="0" dirty="0">
                <a:solidFill>
                  <a:schemeClr val="tx1"/>
                </a:solidFill>
              </a:rPr>
              <a:t>overnight reverse repurchase agreements (O</a:t>
            </a:r>
            <a:r>
              <a:rPr lang="en-US" sz="100" b="1" noProof="0" dirty="0">
                <a:solidFill>
                  <a:schemeClr val="tx1"/>
                </a:solidFill>
              </a:rPr>
              <a:t> </a:t>
            </a:r>
            <a:r>
              <a:rPr lang="en-US" sz="2200" b="1" noProof="0" dirty="0">
                <a:solidFill>
                  <a:schemeClr val="tx1"/>
                </a:solidFill>
              </a:rPr>
              <a:t>N R</a:t>
            </a:r>
            <a:r>
              <a:rPr lang="en-US" sz="100" b="1" noProof="0" dirty="0">
                <a:solidFill>
                  <a:schemeClr val="tx1"/>
                </a:solidFill>
              </a:rPr>
              <a:t> </a:t>
            </a:r>
            <a:r>
              <a:rPr lang="en-US" sz="2200" b="1" noProof="0" dirty="0" err="1">
                <a:solidFill>
                  <a:schemeClr val="tx1"/>
                </a:solidFill>
              </a:rPr>
              <a:t>R</a:t>
            </a:r>
            <a:r>
              <a:rPr lang="en-US" sz="100" b="1" noProof="0" dirty="0">
                <a:solidFill>
                  <a:schemeClr val="tx1"/>
                </a:solidFill>
              </a:rPr>
              <a:t> </a:t>
            </a:r>
            <a:r>
              <a:rPr lang="en-US" sz="2200" b="1" noProof="0" dirty="0">
                <a:solidFill>
                  <a:schemeClr val="tx1"/>
                </a:solidFill>
              </a:rPr>
              <a:t>P)</a:t>
            </a:r>
            <a:r>
              <a:rPr lang="en-US" sz="2200" noProof="0" dirty="0">
                <a:solidFill>
                  <a:schemeClr val="tx1"/>
                </a:solidFill>
              </a:rPr>
              <a:t>: financial transactions in which the Fed borrows funds overnight from a financial firm.</a:t>
            </a:r>
          </a:p>
          <a:p>
            <a:pPr marL="432" indent="0">
              <a:buNone/>
            </a:pPr>
            <a:r>
              <a:rPr lang="en-US" sz="2200" noProof="0" dirty="0">
                <a:solidFill>
                  <a:schemeClr val="tx1"/>
                </a:solidFill>
              </a:rPr>
              <a:t>Under a reverse repurchase agreement, the Fed sells a security to a financial firm with the promise to buy it back the next day. This results in the firm investing funds overnight with the Fed.</a:t>
            </a:r>
          </a:p>
          <a:p>
            <a:pPr marL="432" indent="0">
              <a:buNone/>
            </a:pPr>
            <a:r>
              <a:rPr lang="en-US" sz="2200" noProof="0" dirty="0">
                <a:solidFill>
                  <a:schemeClr val="tx1"/>
                </a:solidFill>
              </a:rPr>
              <a:t>G</a:t>
            </a:r>
            <a:r>
              <a:rPr lang="en-US" sz="100" noProof="0" dirty="0">
                <a:solidFill>
                  <a:schemeClr val="tx1"/>
                </a:solidFill>
              </a:rPr>
              <a:t> </a:t>
            </a:r>
            <a:r>
              <a:rPr lang="en-US" sz="2200" noProof="0" dirty="0">
                <a:solidFill>
                  <a:schemeClr val="tx1"/>
                </a:solidFill>
              </a:rPr>
              <a:t>S</a:t>
            </a:r>
            <a:r>
              <a:rPr lang="en-US" sz="100" noProof="0" dirty="0">
                <a:solidFill>
                  <a:schemeClr val="tx1"/>
                </a:solidFill>
              </a:rPr>
              <a:t> </a:t>
            </a:r>
            <a:r>
              <a:rPr lang="en-US" sz="2200" noProof="0" dirty="0">
                <a:solidFill>
                  <a:schemeClr val="tx1"/>
                </a:solidFill>
              </a:rPr>
              <a:t>E</a:t>
            </a:r>
            <a:r>
              <a:rPr lang="en-US" sz="100" noProof="0" dirty="0">
                <a:solidFill>
                  <a:schemeClr val="tx1"/>
                </a:solidFill>
              </a:rPr>
              <a:t> </a:t>
            </a:r>
            <a:r>
              <a:rPr lang="en-US" sz="2200" noProof="0" dirty="0">
                <a:solidFill>
                  <a:schemeClr val="tx1"/>
                </a:solidFill>
              </a:rPr>
              <a:t>s like Fannie Mae are allowed to use these O</a:t>
            </a:r>
            <a:r>
              <a:rPr lang="en-US" sz="100" noProof="0" dirty="0">
                <a:solidFill>
                  <a:schemeClr val="tx1"/>
                </a:solidFill>
              </a:rPr>
              <a:t> </a:t>
            </a:r>
            <a:r>
              <a:rPr lang="en-US" sz="2200" noProof="0" dirty="0">
                <a:solidFill>
                  <a:schemeClr val="tx1"/>
                </a:solidFill>
              </a:rPr>
              <a:t>N R</a:t>
            </a:r>
            <a:r>
              <a:rPr lang="en-US" sz="100" noProof="0" dirty="0">
                <a:solidFill>
                  <a:schemeClr val="tx1"/>
                </a:solidFill>
              </a:rPr>
              <a:t> </a:t>
            </a:r>
            <a:r>
              <a:rPr lang="en-US" sz="2200" noProof="0" dirty="0" err="1">
                <a:solidFill>
                  <a:schemeClr val="tx1"/>
                </a:solidFill>
              </a:rPr>
              <a:t>R</a:t>
            </a:r>
            <a:r>
              <a:rPr lang="en-US" sz="100" noProof="0" dirty="0">
                <a:solidFill>
                  <a:schemeClr val="tx1"/>
                </a:solidFill>
              </a:rPr>
              <a:t> </a:t>
            </a:r>
            <a:r>
              <a:rPr lang="en-US" sz="2200" noProof="0" dirty="0">
                <a:solidFill>
                  <a:schemeClr val="tx1"/>
                </a:solidFill>
              </a:rPr>
              <a:t>P</a:t>
            </a:r>
            <a:r>
              <a:rPr lang="en-US" sz="100" noProof="0" dirty="0">
                <a:solidFill>
                  <a:schemeClr val="tx1"/>
                </a:solidFill>
              </a:rPr>
              <a:t> </a:t>
            </a:r>
            <a:r>
              <a:rPr lang="en-US" sz="2200" noProof="0" dirty="0">
                <a:solidFill>
                  <a:schemeClr val="tx1"/>
                </a:solidFill>
              </a:rPr>
              <a:t>s, and they are risk-free, so this creates a true lower bound for the federal funds rate.</a:t>
            </a:r>
          </a:p>
        </p:txBody>
      </p:sp>
    </p:spTree>
    <p:extLst>
      <p:ext uri="{BB962C8B-B14F-4D97-AF65-F5344CB8AC3E}">
        <p14:creationId xmlns:p14="http://schemas.microsoft.com/office/powerpoint/2010/main" val="158727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Effectiveness of Administered Rates</a:t>
            </a:r>
          </a:p>
        </p:txBody>
      </p:sp>
      <p:sp>
        <p:nvSpPr>
          <p:cNvPr id="3" name="Content Placeholder 2"/>
          <p:cNvSpPr>
            <a:spLocks noGrp="1"/>
          </p:cNvSpPr>
          <p:nvPr>
            <p:ph sz="quarter" idx="13"/>
          </p:nvPr>
        </p:nvSpPr>
        <p:spPr>
          <a:xfrm>
            <a:off x="457200" y="1554920"/>
            <a:ext cx="8232775" cy="4645855"/>
          </a:xfrm>
        </p:spPr>
        <p:txBody>
          <a:bodyPr/>
          <a:lstStyle/>
          <a:p>
            <a:pPr marL="432" indent="0">
              <a:buNone/>
            </a:pPr>
            <a:r>
              <a:rPr lang="en-US" sz="2000" noProof="0" dirty="0">
                <a:solidFill>
                  <a:schemeClr val="tx1"/>
                </a:solidFill>
              </a:rPr>
              <a:t>The interest rate on reserve balances (I</a:t>
            </a:r>
            <a:r>
              <a:rPr lang="en-US" sz="100" noProof="0" dirty="0">
                <a:solidFill>
                  <a:schemeClr val="tx1"/>
                </a:solidFill>
              </a:rPr>
              <a:t> </a:t>
            </a:r>
            <a:r>
              <a:rPr lang="en-US" sz="2000" noProof="0" dirty="0">
                <a:solidFill>
                  <a:schemeClr val="tx1"/>
                </a:solidFill>
              </a:rPr>
              <a:t>O</a:t>
            </a:r>
            <a:r>
              <a:rPr lang="en-US" sz="100" noProof="0" dirty="0">
                <a:solidFill>
                  <a:schemeClr val="tx1"/>
                </a:solidFill>
              </a:rPr>
              <a:t> </a:t>
            </a:r>
            <a:r>
              <a:rPr lang="en-US" sz="2000" noProof="0" dirty="0">
                <a:solidFill>
                  <a:schemeClr val="tx1"/>
                </a:solidFill>
              </a:rPr>
              <a:t>R</a:t>
            </a:r>
            <a:r>
              <a:rPr lang="en-US" sz="100" noProof="0" dirty="0">
                <a:solidFill>
                  <a:schemeClr val="tx1"/>
                </a:solidFill>
              </a:rPr>
              <a:t> </a:t>
            </a:r>
            <a:r>
              <a:rPr lang="en-US" sz="2000" noProof="0" dirty="0">
                <a:solidFill>
                  <a:schemeClr val="tx1"/>
                </a:solidFill>
              </a:rPr>
              <a:t>B) and the interest rate on overnight reverse repurchase agreements (O</a:t>
            </a:r>
            <a:r>
              <a:rPr lang="en-US" sz="100" noProof="0" dirty="0">
                <a:solidFill>
                  <a:schemeClr val="tx1"/>
                </a:solidFill>
              </a:rPr>
              <a:t> </a:t>
            </a:r>
            <a:r>
              <a:rPr lang="en-US" sz="2000" noProof="0" dirty="0">
                <a:solidFill>
                  <a:schemeClr val="tx1"/>
                </a:solidFill>
              </a:rPr>
              <a:t>N R</a:t>
            </a:r>
            <a:r>
              <a:rPr lang="en-US" sz="100" noProof="0" dirty="0">
                <a:solidFill>
                  <a:schemeClr val="tx1"/>
                </a:solidFill>
              </a:rPr>
              <a:t> </a:t>
            </a:r>
            <a:r>
              <a:rPr lang="en-US" sz="2000" noProof="0" dirty="0" err="1">
                <a:solidFill>
                  <a:schemeClr val="tx1"/>
                </a:solidFill>
              </a:rPr>
              <a:t>R</a:t>
            </a:r>
            <a:r>
              <a:rPr lang="en-US" sz="100" noProof="0" dirty="0">
                <a:solidFill>
                  <a:schemeClr val="tx1"/>
                </a:solidFill>
              </a:rPr>
              <a:t> </a:t>
            </a:r>
            <a:r>
              <a:rPr lang="en-US" sz="2000" noProof="0" dirty="0">
                <a:solidFill>
                  <a:schemeClr val="tx1"/>
                </a:solidFill>
              </a:rPr>
              <a:t>P) are set by the Fed, rather than resulting from a market equilibrium; we call those </a:t>
            </a:r>
            <a:r>
              <a:rPr lang="en-US" sz="2000" b="1" noProof="0" dirty="0">
                <a:solidFill>
                  <a:schemeClr val="tx1"/>
                </a:solidFill>
              </a:rPr>
              <a:t>administered rates</a:t>
            </a:r>
            <a:r>
              <a:rPr lang="en-US" sz="2000" noProof="0" dirty="0">
                <a:solidFill>
                  <a:schemeClr val="tx1"/>
                </a:solidFill>
              </a:rPr>
              <a:t>.</a:t>
            </a:r>
          </a:p>
          <a:p>
            <a:pPr marL="432" indent="0">
              <a:buNone/>
            </a:pPr>
            <a:r>
              <a:rPr lang="en-US" sz="2000" noProof="0" dirty="0">
                <a:solidFill>
                  <a:schemeClr val="tx1"/>
                </a:solidFill>
              </a:rPr>
              <a:t>Using these rates, the Fed can tightly control the federal funds rate: in October 2023, the I</a:t>
            </a:r>
            <a:r>
              <a:rPr lang="en-US" sz="100" noProof="0" dirty="0">
                <a:solidFill>
                  <a:schemeClr val="tx1"/>
                </a:solidFill>
              </a:rPr>
              <a:t> </a:t>
            </a:r>
            <a:r>
              <a:rPr lang="en-US" sz="2000" noProof="0" dirty="0">
                <a:solidFill>
                  <a:schemeClr val="tx1"/>
                </a:solidFill>
              </a:rPr>
              <a:t>O</a:t>
            </a:r>
            <a:r>
              <a:rPr lang="en-US" sz="100" noProof="0" dirty="0">
                <a:solidFill>
                  <a:schemeClr val="tx1"/>
                </a:solidFill>
              </a:rPr>
              <a:t> </a:t>
            </a:r>
            <a:r>
              <a:rPr lang="en-US" sz="2000" noProof="0" dirty="0">
                <a:solidFill>
                  <a:schemeClr val="tx1"/>
                </a:solidFill>
              </a:rPr>
              <a:t>R</a:t>
            </a:r>
            <a:r>
              <a:rPr lang="en-US" sz="100" noProof="0" dirty="0">
                <a:solidFill>
                  <a:schemeClr val="tx1"/>
                </a:solidFill>
              </a:rPr>
              <a:t> </a:t>
            </a:r>
            <a:r>
              <a:rPr lang="en-US" sz="2000" noProof="0" dirty="0">
                <a:solidFill>
                  <a:schemeClr val="tx1"/>
                </a:solidFill>
              </a:rPr>
              <a:t>B was 5.40 percent, the federal funds rate was 5.33 percent, and the interest rate on O</a:t>
            </a:r>
            <a:r>
              <a:rPr lang="en-US" sz="100" noProof="0" dirty="0">
                <a:solidFill>
                  <a:schemeClr val="tx1"/>
                </a:solidFill>
              </a:rPr>
              <a:t> </a:t>
            </a:r>
            <a:r>
              <a:rPr lang="en-US" sz="2000" noProof="0" dirty="0">
                <a:solidFill>
                  <a:schemeClr val="tx1"/>
                </a:solidFill>
              </a:rPr>
              <a:t>N R</a:t>
            </a:r>
            <a:r>
              <a:rPr lang="en-US" sz="100" noProof="0" dirty="0">
                <a:solidFill>
                  <a:schemeClr val="tx1"/>
                </a:solidFill>
              </a:rPr>
              <a:t> </a:t>
            </a:r>
            <a:r>
              <a:rPr lang="en-US" sz="2000" noProof="0" dirty="0" err="1">
                <a:solidFill>
                  <a:schemeClr val="tx1"/>
                </a:solidFill>
              </a:rPr>
              <a:t>R</a:t>
            </a:r>
            <a:r>
              <a:rPr lang="en-US" sz="100" noProof="0" dirty="0">
                <a:solidFill>
                  <a:schemeClr val="tx1"/>
                </a:solidFill>
              </a:rPr>
              <a:t> </a:t>
            </a:r>
            <a:r>
              <a:rPr lang="en-US" sz="2000" noProof="0" dirty="0">
                <a:solidFill>
                  <a:schemeClr val="tx1"/>
                </a:solidFill>
              </a:rPr>
              <a:t>P</a:t>
            </a:r>
            <a:r>
              <a:rPr lang="en-US" sz="100" noProof="0" dirty="0">
                <a:solidFill>
                  <a:schemeClr val="tx1"/>
                </a:solidFill>
              </a:rPr>
              <a:t> </a:t>
            </a:r>
            <a:r>
              <a:rPr lang="en-US" sz="2000" noProof="0" dirty="0">
                <a:solidFill>
                  <a:schemeClr val="tx1"/>
                </a:solidFill>
              </a:rPr>
              <a:t>s was 5.40 percent.</a:t>
            </a:r>
          </a:p>
          <a:p>
            <a:pPr marL="432" indent="0">
              <a:buNone/>
            </a:pPr>
            <a:r>
              <a:rPr lang="en-US" sz="2000" noProof="0" dirty="0">
                <a:solidFill>
                  <a:schemeClr val="tx1"/>
                </a:solidFill>
              </a:rPr>
              <a:t>Because the Fed is putting a floor under the federal funds rate, we say it is using a </a:t>
            </a:r>
            <a:r>
              <a:rPr lang="en-US" sz="2000" b="1" noProof="0" dirty="0">
                <a:solidFill>
                  <a:schemeClr val="tx1"/>
                </a:solidFill>
              </a:rPr>
              <a:t>floor operating system</a:t>
            </a:r>
            <a:r>
              <a:rPr lang="en-US" sz="2000" noProof="0" dirty="0">
                <a:solidFill>
                  <a:schemeClr val="tx1"/>
                </a:solidFill>
              </a:rPr>
              <a:t>: The current system under which the Fed uses the interest rate on banks’ reserve balances and the interest rate on overnight loans with financial firms to establish a floor under the federal funds rate.</a:t>
            </a:r>
          </a:p>
        </p:txBody>
      </p:sp>
    </p:spTree>
    <p:extLst>
      <p:ext uri="{BB962C8B-B14F-4D97-AF65-F5344CB8AC3E}">
        <p14:creationId xmlns:p14="http://schemas.microsoft.com/office/powerpoint/2010/main" val="55249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152646" cy="1097279"/>
          </a:xfrm>
        </p:spPr>
        <p:txBody>
          <a:bodyPr/>
          <a:lstStyle/>
          <a:p>
            <a:r>
              <a:rPr lang="en-US" sz="3200" noProof="0" dirty="0"/>
              <a:t>Figure 15.5 Quantitative Easing Led to Large Increases in Bank Reserves</a:t>
            </a:r>
            <a:r>
              <a:rPr lang="en-US" sz="2000" b="0" noProof="0" dirty="0"/>
              <a:t> (1 of 3)</a:t>
            </a:r>
            <a:endParaRPr lang="en-US" sz="3200" b="0" noProof="0" dirty="0"/>
          </a:p>
        </p:txBody>
      </p:sp>
      <p:pic>
        <p:nvPicPr>
          <p:cNvPr id="11" name="Picture 10" descr="The graph titled, quantitative easing led to large increases in bank reserves. For long description in Notes pane, press F6.">
            <a:extLst>
              <a:ext uri="{FF2B5EF4-FFF2-40B4-BE49-F238E27FC236}">
                <a16:creationId xmlns:a16="http://schemas.microsoft.com/office/drawing/2014/main" id="{51657160-457B-2B39-516B-B6E4E287F180}"/>
              </a:ext>
            </a:extLst>
          </p:cNvPr>
          <p:cNvPicPr>
            <a:picLocks noChangeAspect="1"/>
          </p:cNvPicPr>
          <p:nvPr/>
        </p:nvPicPr>
        <p:blipFill>
          <a:blip r:embed="rId3"/>
          <a:stretch>
            <a:fillRect/>
          </a:stretch>
        </p:blipFill>
        <p:spPr>
          <a:xfrm>
            <a:off x="1303226" y="1557338"/>
            <a:ext cx="6537548" cy="2544961"/>
          </a:xfrm>
          <a:prstGeom prst="rect">
            <a:avLst/>
          </a:prstGeom>
        </p:spPr>
      </p:pic>
      <p:sp>
        <p:nvSpPr>
          <p:cNvPr id="6" name="Content Placeholder 5"/>
          <p:cNvSpPr>
            <a:spLocks noGrp="1"/>
          </p:cNvSpPr>
          <p:nvPr>
            <p:ph sz="quarter" idx="15"/>
          </p:nvPr>
        </p:nvSpPr>
        <p:spPr>
          <a:xfrm>
            <a:off x="457200" y="4228857"/>
            <a:ext cx="8152646" cy="1957455"/>
          </a:xfrm>
        </p:spPr>
        <p:txBody>
          <a:bodyPr/>
          <a:lstStyle/>
          <a:p>
            <a:pPr marL="432" indent="0">
              <a:spcBef>
                <a:spcPts val="600"/>
              </a:spcBef>
              <a:buNone/>
            </a:pPr>
            <a:r>
              <a:rPr lang="en-US" sz="1800" noProof="0" dirty="0"/>
              <a:t>When the economy is in a recession, the Fed would like to lower the federal funds rate to increase aggregate demand.</a:t>
            </a:r>
          </a:p>
          <a:p>
            <a:pPr marL="432" indent="0">
              <a:spcBef>
                <a:spcPts val="600"/>
              </a:spcBef>
              <a:buNone/>
            </a:pPr>
            <a:r>
              <a:rPr lang="en-US" sz="1800" noProof="0" dirty="0"/>
              <a:t>But the rate cannot go below zero: financial firms won’t pay to lend money to the Fed. This is the </a:t>
            </a:r>
            <a:r>
              <a:rPr lang="en-US" sz="1800" b="1" noProof="0" dirty="0"/>
              <a:t>zero lower bound</a:t>
            </a:r>
            <a:r>
              <a:rPr lang="en-US" sz="1800" noProof="0" dirty="0"/>
              <a:t>.</a:t>
            </a:r>
          </a:p>
          <a:p>
            <a:pPr marL="432" indent="0">
              <a:spcBef>
                <a:spcPts val="600"/>
              </a:spcBef>
              <a:buNone/>
            </a:pPr>
            <a:r>
              <a:rPr lang="en-US" sz="1800" noProof="0" dirty="0"/>
              <a:t>To conduct more expansionary monetary policy, the Fed performs </a:t>
            </a:r>
            <a:r>
              <a:rPr lang="en-US" sz="1800" b="1" noProof="0" dirty="0"/>
              <a:t>quantitative easing</a:t>
            </a:r>
            <a:r>
              <a:rPr lang="en-US" sz="1800" noProof="0" dirty="0"/>
              <a:t> and </a:t>
            </a:r>
            <a:r>
              <a:rPr lang="en-US" sz="1800" b="1" noProof="0" dirty="0"/>
              <a:t>forward guidance</a:t>
            </a:r>
            <a:r>
              <a:rPr lang="en-US" sz="1800" noProof="0" dirty="0"/>
              <a:t>.</a:t>
            </a:r>
          </a:p>
        </p:txBody>
      </p:sp>
    </p:spTree>
    <p:extLst>
      <p:ext uri="{BB962C8B-B14F-4D97-AF65-F5344CB8AC3E}">
        <p14:creationId xmlns:p14="http://schemas.microsoft.com/office/powerpoint/2010/main" val="288449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152646" cy="1097279"/>
          </a:xfrm>
        </p:spPr>
        <p:txBody>
          <a:bodyPr/>
          <a:lstStyle/>
          <a:p>
            <a:r>
              <a:rPr lang="en-US" sz="3200" noProof="0" dirty="0"/>
              <a:t>Figure 15.5 Quantitative Easing Led to Large Increases in Bank Reserves</a:t>
            </a:r>
            <a:r>
              <a:rPr lang="en-US" sz="2000" b="0" noProof="0" dirty="0"/>
              <a:t> (2 of 3)</a:t>
            </a:r>
            <a:endParaRPr lang="en-US" sz="3200" b="0" noProof="0" dirty="0"/>
          </a:p>
        </p:txBody>
      </p:sp>
      <p:pic>
        <p:nvPicPr>
          <p:cNvPr id="11" name="Picture 10" descr="The graph titled, quantitative easing led to large increases in bank reserves. For long description in Notes pane, press F6.">
            <a:extLst>
              <a:ext uri="{FF2B5EF4-FFF2-40B4-BE49-F238E27FC236}">
                <a16:creationId xmlns:a16="http://schemas.microsoft.com/office/drawing/2014/main" id="{51657160-457B-2B39-516B-B6E4E287F180}"/>
              </a:ext>
            </a:extLst>
          </p:cNvPr>
          <p:cNvPicPr>
            <a:picLocks noChangeAspect="1"/>
          </p:cNvPicPr>
          <p:nvPr/>
        </p:nvPicPr>
        <p:blipFill>
          <a:blip r:embed="rId3"/>
          <a:stretch>
            <a:fillRect/>
          </a:stretch>
        </p:blipFill>
        <p:spPr>
          <a:xfrm>
            <a:off x="1303226" y="1645028"/>
            <a:ext cx="6537548" cy="2544961"/>
          </a:xfrm>
          <a:prstGeom prst="rect">
            <a:avLst/>
          </a:prstGeom>
        </p:spPr>
      </p:pic>
      <p:sp>
        <p:nvSpPr>
          <p:cNvPr id="6" name="Content Placeholder 5"/>
          <p:cNvSpPr>
            <a:spLocks noGrp="1"/>
          </p:cNvSpPr>
          <p:nvPr>
            <p:ph sz="quarter" idx="15"/>
          </p:nvPr>
        </p:nvSpPr>
        <p:spPr>
          <a:xfrm>
            <a:off x="457200" y="4409481"/>
            <a:ext cx="8152646" cy="1754255"/>
          </a:xfrm>
        </p:spPr>
        <p:txBody>
          <a:bodyPr/>
          <a:lstStyle/>
          <a:p>
            <a:pPr marL="432" indent="0">
              <a:spcBef>
                <a:spcPts val="600"/>
              </a:spcBef>
              <a:buNone/>
            </a:pPr>
            <a:r>
              <a:rPr lang="en-US" sz="1600" b="1" noProof="0" dirty="0"/>
              <a:t>Quantitative easing</a:t>
            </a:r>
            <a:r>
              <a:rPr lang="en-US" sz="1600" noProof="0" dirty="0"/>
              <a:t>: The Fed policy that attempts to increase aggregate demand by buying long-term securities, such as 10-year Treasury notes.</a:t>
            </a:r>
          </a:p>
          <a:p>
            <a:pPr marL="432" indent="0">
              <a:spcBef>
                <a:spcPts val="600"/>
              </a:spcBef>
              <a:buNone/>
            </a:pPr>
            <a:r>
              <a:rPr lang="en-US" sz="1600" noProof="0" dirty="0"/>
              <a:t>The Fed relied on quantitative easing when facing the zero lower bound for the federal funds rate, both during the Great Recession and during the Covid-19 pandemic.</a:t>
            </a:r>
          </a:p>
          <a:p>
            <a:pPr marL="432" indent="0">
              <a:spcBef>
                <a:spcPts val="600"/>
              </a:spcBef>
              <a:buNone/>
            </a:pPr>
            <a:r>
              <a:rPr lang="en-US" sz="1600" noProof="0" dirty="0"/>
              <a:t>Buying these long-term Treasury securities and mortgage-backed securities increased their prices and hence reduced their interest rates or yields.</a:t>
            </a:r>
          </a:p>
        </p:txBody>
      </p:sp>
    </p:spTree>
    <p:extLst>
      <p:ext uri="{BB962C8B-B14F-4D97-AF65-F5344CB8AC3E}">
        <p14:creationId xmlns:p14="http://schemas.microsoft.com/office/powerpoint/2010/main" val="34695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152646" cy="1097279"/>
          </a:xfrm>
        </p:spPr>
        <p:txBody>
          <a:bodyPr/>
          <a:lstStyle/>
          <a:p>
            <a:r>
              <a:rPr lang="en-US" sz="3200" noProof="0" dirty="0"/>
              <a:t>Figure 15.5 Quantitative Easing Led to Large Increases in Bank Reserves</a:t>
            </a:r>
            <a:r>
              <a:rPr lang="en-US" sz="2000" b="0" noProof="0" dirty="0"/>
              <a:t> (3 of 3)</a:t>
            </a:r>
            <a:endParaRPr lang="en-US" sz="3200" b="0" noProof="0" dirty="0"/>
          </a:p>
        </p:txBody>
      </p:sp>
      <p:pic>
        <p:nvPicPr>
          <p:cNvPr id="11" name="Picture 10" descr="The graph titled, quantitative easing led to large increases in bank reserves. For long description in Notes pane, press F6.">
            <a:extLst>
              <a:ext uri="{FF2B5EF4-FFF2-40B4-BE49-F238E27FC236}">
                <a16:creationId xmlns:a16="http://schemas.microsoft.com/office/drawing/2014/main" id="{51657160-457B-2B39-516B-B6E4E287F180}"/>
              </a:ext>
            </a:extLst>
          </p:cNvPr>
          <p:cNvPicPr>
            <a:picLocks noChangeAspect="1"/>
          </p:cNvPicPr>
          <p:nvPr/>
        </p:nvPicPr>
        <p:blipFill>
          <a:blip r:embed="rId3"/>
          <a:stretch>
            <a:fillRect/>
          </a:stretch>
        </p:blipFill>
        <p:spPr>
          <a:xfrm>
            <a:off x="1303226" y="1557338"/>
            <a:ext cx="6537548" cy="2544961"/>
          </a:xfrm>
          <a:prstGeom prst="rect">
            <a:avLst/>
          </a:prstGeom>
        </p:spPr>
      </p:pic>
      <p:sp>
        <p:nvSpPr>
          <p:cNvPr id="6" name="Content Placeholder 5"/>
          <p:cNvSpPr>
            <a:spLocks noGrp="1"/>
          </p:cNvSpPr>
          <p:nvPr>
            <p:ph sz="quarter" idx="15"/>
          </p:nvPr>
        </p:nvSpPr>
        <p:spPr>
          <a:xfrm>
            <a:off x="457200" y="4183701"/>
            <a:ext cx="8152646" cy="2013899"/>
          </a:xfrm>
        </p:spPr>
        <p:txBody>
          <a:bodyPr/>
          <a:lstStyle/>
          <a:p>
            <a:pPr marL="432" indent="0">
              <a:spcBef>
                <a:spcPts val="600"/>
              </a:spcBef>
              <a:buNone/>
            </a:pPr>
            <a:r>
              <a:rPr lang="en-US" sz="1600" noProof="0" dirty="0"/>
              <a:t>To be effective, monetary policy needs to affect long-term interest rates, such as the interest rates on corporate bonds and on mortgages.</a:t>
            </a:r>
          </a:p>
          <a:p>
            <a:pPr marL="432" indent="0">
              <a:spcBef>
                <a:spcPts val="600"/>
              </a:spcBef>
              <a:buNone/>
            </a:pPr>
            <a:r>
              <a:rPr lang="en-US" sz="1600" b="1" noProof="0" dirty="0"/>
              <a:t>Forward guidance</a:t>
            </a:r>
            <a:r>
              <a:rPr lang="en-US" sz="1600" noProof="0" dirty="0"/>
              <a:t> refers to statements by the Federal Open Market Committee about how it will conduct monetary policy in the future.</a:t>
            </a:r>
          </a:p>
          <a:p>
            <a:pPr marL="432" indent="0">
              <a:spcBef>
                <a:spcPts val="600"/>
              </a:spcBef>
              <a:buNone/>
            </a:pPr>
            <a:r>
              <a:rPr lang="en-US" sz="1600" noProof="0" dirty="0"/>
              <a:t>Forward guidance signals to households, firms, and investors that the Fed intends to keep the target for the federal funds rate near zero for a prolonged period, encouraging investors to believe rates will remain low in the future.</a:t>
            </a:r>
          </a:p>
        </p:txBody>
      </p:sp>
    </p:spTree>
    <p:extLst>
      <p:ext uri="{BB962C8B-B14F-4D97-AF65-F5344CB8AC3E}">
        <p14:creationId xmlns:p14="http://schemas.microsoft.com/office/powerpoint/2010/main" val="253827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Summary of the Fed’s Monetary Policy Tools </a:t>
            </a:r>
            <a:r>
              <a:rPr lang="en-US" sz="2000" b="0" noProof="0" dirty="0"/>
              <a:t>(1 of 2)</a:t>
            </a:r>
            <a:endParaRPr lang="en-US" sz="3200" noProof="0" dirty="0"/>
          </a:p>
        </p:txBody>
      </p:sp>
      <p:sp>
        <p:nvSpPr>
          <p:cNvPr id="3" name="Content Placeholder 2"/>
          <p:cNvSpPr>
            <a:spLocks noGrp="1"/>
          </p:cNvSpPr>
          <p:nvPr>
            <p:ph sz="quarter" idx="13"/>
          </p:nvPr>
        </p:nvSpPr>
        <p:spPr>
          <a:xfrm>
            <a:off x="457200" y="1552575"/>
            <a:ext cx="5921022" cy="468136"/>
          </a:xfrm>
        </p:spPr>
        <p:txBody>
          <a:bodyPr/>
          <a:lstStyle/>
          <a:p>
            <a:pPr marL="457632" indent="-457200">
              <a:buAutoNum type="arabicPeriod"/>
            </a:pPr>
            <a:r>
              <a:rPr lang="en-US" sz="2200" noProof="0" dirty="0"/>
              <a:t>The Fed’s two most important tools:</a:t>
            </a:r>
          </a:p>
        </p:txBody>
      </p:sp>
      <p:sp>
        <p:nvSpPr>
          <p:cNvPr id="4" name="Content Placeholder 3"/>
          <p:cNvSpPr>
            <a:spLocks noGrp="1"/>
          </p:cNvSpPr>
          <p:nvPr>
            <p:ph sz="quarter" idx="14"/>
          </p:nvPr>
        </p:nvSpPr>
        <p:spPr>
          <a:xfrm>
            <a:off x="457200" y="2088445"/>
            <a:ext cx="8232128" cy="1827767"/>
          </a:xfrm>
        </p:spPr>
        <p:txBody>
          <a:bodyPr tIns="0"/>
          <a:lstStyle/>
          <a:p>
            <a:pPr marL="741600" lvl="1" indent="-284400"/>
            <a:r>
              <a:rPr lang="en-US" sz="2200" b="1" noProof="0" dirty="0"/>
              <a:t>Interest on reserve balances (I</a:t>
            </a:r>
            <a:r>
              <a:rPr lang="en-US" sz="100" b="1" noProof="0" dirty="0"/>
              <a:t> </a:t>
            </a:r>
            <a:r>
              <a:rPr lang="en-US" sz="2200" b="1" noProof="0" dirty="0"/>
              <a:t>O</a:t>
            </a:r>
            <a:r>
              <a:rPr lang="en-US" sz="100" b="1" noProof="0" dirty="0"/>
              <a:t> </a:t>
            </a:r>
            <a:r>
              <a:rPr lang="en-US" sz="2200" b="1" noProof="0" dirty="0"/>
              <a:t>R</a:t>
            </a:r>
            <a:r>
              <a:rPr lang="en-US" sz="100" b="1" noProof="0" dirty="0"/>
              <a:t> </a:t>
            </a:r>
            <a:r>
              <a:rPr lang="en-US" sz="2200" b="1" noProof="0" dirty="0"/>
              <a:t>B)</a:t>
            </a:r>
            <a:r>
              <a:rPr lang="en-US" sz="2200" noProof="0" dirty="0"/>
              <a:t>—to manage the federal funds rate</a:t>
            </a:r>
          </a:p>
          <a:p>
            <a:pPr marL="741600" lvl="1" indent="-284400"/>
            <a:r>
              <a:rPr lang="en-US" sz="2200" b="1" noProof="0" dirty="0"/>
              <a:t>The interest rate on overnight reverse repurchase agreements (O</a:t>
            </a:r>
            <a:r>
              <a:rPr lang="en-US" sz="100" b="1" noProof="0" dirty="0"/>
              <a:t> </a:t>
            </a:r>
            <a:r>
              <a:rPr lang="en-US" sz="2200" b="1" noProof="0" dirty="0"/>
              <a:t>N R</a:t>
            </a:r>
            <a:r>
              <a:rPr lang="en-US" sz="100" b="1" noProof="0" dirty="0"/>
              <a:t> </a:t>
            </a:r>
            <a:r>
              <a:rPr lang="en-US" sz="2200" b="1" noProof="0" dirty="0" err="1"/>
              <a:t>R</a:t>
            </a:r>
            <a:r>
              <a:rPr lang="en-US" sz="100" b="1" noProof="0" dirty="0"/>
              <a:t> </a:t>
            </a:r>
            <a:r>
              <a:rPr lang="en-US" sz="2200" b="1" noProof="0" dirty="0"/>
              <a:t>P)</a:t>
            </a:r>
            <a:r>
              <a:rPr lang="en-US" sz="2200" noProof="0" dirty="0"/>
              <a:t>—for a lower bound on the federal funds rate</a:t>
            </a:r>
          </a:p>
        </p:txBody>
      </p:sp>
      <p:sp>
        <p:nvSpPr>
          <p:cNvPr id="5" name="Content Placeholder 4"/>
          <p:cNvSpPr>
            <a:spLocks noGrp="1"/>
          </p:cNvSpPr>
          <p:nvPr>
            <p:ph sz="quarter" idx="15"/>
          </p:nvPr>
        </p:nvSpPr>
        <p:spPr>
          <a:xfrm>
            <a:off x="457200" y="4009379"/>
            <a:ext cx="8232128" cy="709377"/>
          </a:xfrm>
        </p:spPr>
        <p:txBody>
          <a:bodyPr tIns="0"/>
          <a:lstStyle/>
          <a:p>
            <a:pPr marL="432000" indent="-432000">
              <a:buFont typeface="+mj-lt"/>
              <a:buAutoNum type="arabicPeriod" startAt="2"/>
            </a:pPr>
            <a:r>
              <a:rPr lang="en-US" sz="2200" noProof="0" dirty="0"/>
              <a:t>The two tools the fed uses when faces with a zero lower bound:</a:t>
            </a:r>
          </a:p>
        </p:txBody>
      </p:sp>
      <p:sp>
        <p:nvSpPr>
          <p:cNvPr id="6" name="Content Placeholder 5"/>
          <p:cNvSpPr>
            <a:spLocks noGrp="1"/>
          </p:cNvSpPr>
          <p:nvPr>
            <p:ph sz="quarter" idx="16"/>
          </p:nvPr>
        </p:nvSpPr>
        <p:spPr>
          <a:xfrm>
            <a:off x="457200" y="4775202"/>
            <a:ext cx="8232128" cy="1441803"/>
          </a:xfrm>
        </p:spPr>
        <p:txBody>
          <a:bodyPr tIns="0"/>
          <a:lstStyle/>
          <a:p>
            <a:pPr marL="741600" lvl="1" indent="-284400"/>
            <a:r>
              <a:rPr lang="en-US" sz="2200" b="1" noProof="0" dirty="0"/>
              <a:t>Quantitative easing</a:t>
            </a:r>
            <a:r>
              <a:rPr lang="en-US" sz="2200" noProof="0" dirty="0"/>
              <a:t>—when the Fed faces the zero lower bound on the federal funds rate</a:t>
            </a:r>
          </a:p>
          <a:p>
            <a:pPr marL="741600" lvl="1" indent="-284400"/>
            <a:r>
              <a:rPr lang="en-US" sz="2200" b="1" noProof="0" dirty="0"/>
              <a:t>Forward guidance</a:t>
            </a:r>
            <a:r>
              <a:rPr lang="en-US" sz="2200" noProof="0" dirty="0"/>
              <a:t>—to signal the Fed’s intent to keep the federal funds rate close to zero for a prolonged time</a:t>
            </a:r>
          </a:p>
        </p:txBody>
      </p:sp>
    </p:spTree>
    <p:extLst>
      <p:ext uri="{BB962C8B-B14F-4D97-AF65-F5344CB8AC3E}">
        <p14:creationId xmlns:p14="http://schemas.microsoft.com/office/powerpoint/2010/main" val="163610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Summary of the Fed’s Monetary Policy Tools </a:t>
            </a:r>
            <a:r>
              <a:rPr lang="en-US" sz="2000" b="0" noProof="0" dirty="0"/>
              <a:t>(2 of 2)</a:t>
            </a:r>
            <a:endParaRPr lang="en-US" sz="3200" noProof="0" dirty="0"/>
          </a:p>
        </p:txBody>
      </p:sp>
      <p:sp>
        <p:nvSpPr>
          <p:cNvPr id="3" name="Content Placeholder 2"/>
          <p:cNvSpPr>
            <a:spLocks noGrp="1"/>
          </p:cNvSpPr>
          <p:nvPr>
            <p:ph sz="quarter" idx="13"/>
          </p:nvPr>
        </p:nvSpPr>
        <p:spPr>
          <a:xfrm>
            <a:off x="457200" y="1556327"/>
            <a:ext cx="8229600" cy="464384"/>
          </a:xfrm>
        </p:spPr>
        <p:txBody>
          <a:bodyPr/>
          <a:lstStyle/>
          <a:p>
            <a:pPr marL="432000" indent="-432000">
              <a:buFont typeface="+mj-lt"/>
              <a:buAutoNum type="arabicPeriod" startAt="3"/>
            </a:pPr>
            <a:r>
              <a:rPr lang="en-US" sz="2000" noProof="0" dirty="0"/>
              <a:t>The Fed’s three traditional tools:</a:t>
            </a:r>
          </a:p>
        </p:txBody>
      </p:sp>
      <p:sp>
        <p:nvSpPr>
          <p:cNvPr id="4" name="Content Placeholder 3"/>
          <p:cNvSpPr>
            <a:spLocks noGrp="1"/>
          </p:cNvSpPr>
          <p:nvPr>
            <p:ph sz="quarter" idx="14"/>
          </p:nvPr>
        </p:nvSpPr>
        <p:spPr>
          <a:xfrm>
            <a:off x="457200" y="2099733"/>
            <a:ext cx="8229600" cy="4101041"/>
          </a:xfrm>
        </p:spPr>
        <p:txBody>
          <a:bodyPr/>
          <a:lstStyle/>
          <a:p>
            <a:pPr marL="741600" lvl="1"/>
            <a:r>
              <a:rPr lang="en-US" sz="2000" b="1" noProof="0" dirty="0"/>
              <a:t>Open market operations</a:t>
            </a:r>
            <a:r>
              <a:rPr lang="en-US" sz="2000" noProof="0" dirty="0"/>
              <a:t>—buying and selling Treasury securities to adjust the level of reserves in order to control the federal funds rate; the main tool the Fed used in a scarce-reserves regime</a:t>
            </a:r>
          </a:p>
          <a:p>
            <a:pPr marL="741600" lvl="1"/>
            <a:r>
              <a:rPr lang="en-US" sz="2000" b="1" noProof="0" dirty="0"/>
              <a:t>Discount rate</a:t>
            </a:r>
            <a:r>
              <a:rPr lang="en-US" sz="2000" noProof="0" dirty="0"/>
              <a:t>—the interest rate the Fed charges for discount loans, made to firms in the Fed’s capacity as the lender of last resort; set higher than the federal funds rate, and sometimes called the </a:t>
            </a:r>
            <a:r>
              <a:rPr lang="en-US" sz="2000" b="1" noProof="0" dirty="0"/>
              <a:t>penalty rate</a:t>
            </a:r>
          </a:p>
          <a:p>
            <a:pPr marL="741600" lvl="1"/>
            <a:r>
              <a:rPr lang="en-US" sz="2000" b="1" noProof="0" dirty="0"/>
              <a:t>Reserve requirements</a:t>
            </a:r>
            <a:r>
              <a:rPr lang="en-US" sz="2000" noProof="0" dirty="0"/>
              <a:t>—until March 2020 the Fed specified a minimum percentage of checking deposits banks needed to keep, called the </a:t>
            </a:r>
            <a:r>
              <a:rPr lang="en-US" sz="2000" b="1" noProof="0" dirty="0"/>
              <a:t>required reserve ratio</a:t>
            </a:r>
            <a:r>
              <a:rPr lang="en-US" sz="2000" noProof="0" dirty="0"/>
              <a:t>; in practice, the Fed hadn’t used this tool in decades</a:t>
            </a:r>
          </a:p>
        </p:txBody>
      </p:sp>
    </p:spTree>
    <p:extLst>
      <p:ext uri="{BB962C8B-B14F-4D97-AF65-F5344CB8AC3E}">
        <p14:creationId xmlns:p14="http://schemas.microsoft.com/office/powerpoint/2010/main" val="51107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15.3 Monetary Policy and Economic Activity</a:t>
            </a:r>
          </a:p>
        </p:txBody>
      </p:sp>
      <p:sp>
        <p:nvSpPr>
          <p:cNvPr id="4" name="Content Placeholder 3"/>
          <p:cNvSpPr>
            <a:spLocks noGrp="1"/>
          </p:cNvSpPr>
          <p:nvPr>
            <p:ph sz="quarter" idx="13"/>
          </p:nvPr>
        </p:nvSpPr>
        <p:spPr>
          <a:xfrm>
            <a:off x="457200" y="1572491"/>
            <a:ext cx="8229600" cy="804949"/>
          </a:xfrm>
        </p:spPr>
        <p:txBody>
          <a:bodyPr/>
          <a:lstStyle/>
          <a:p>
            <a:pPr marL="432" indent="0">
              <a:buNone/>
            </a:pPr>
            <a:r>
              <a:rPr lang="en-US" sz="2000" b="1" noProof="0" dirty="0"/>
              <a:t>Use aggregate demand and aggregate supply graphs to show the effects of monetary policy on real G</a:t>
            </a:r>
            <a:r>
              <a:rPr lang="en-US" sz="100" b="1" noProof="0" dirty="0"/>
              <a:t> </a:t>
            </a:r>
            <a:r>
              <a:rPr lang="en-US" sz="2000" b="1" noProof="0" dirty="0"/>
              <a:t>D</a:t>
            </a:r>
            <a:r>
              <a:rPr lang="en-US" sz="100" b="1" noProof="0" dirty="0"/>
              <a:t> </a:t>
            </a:r>
            <a:r>
              <a:rPr lang="en-US" sz="2000" b="1" noProof="0" dirty="0"/>
              <a:t>P and the price level.</a:t>
            </a:r>
          </a:p>
        </p:txBody>
      </p:sp>
      <p:sp>
        <p:nvSpPr>
          <p:cNvPr id="5" name="Content Placeholder 4"/>
          <p:cNvSpPr>
            <a:spLocks noGrp="1"/>
          </p:cNvSpPr>
          <p:nvPr>
            <p:ph sz="quarter" idx="14"/>
          </p:nvPr>
        </p:nvSpPr>
        <p:spPr>
          <a:xfrm>
            <a:off x="457200" y="2525885"/>
            <a:ext cx="8229600" cy="2255436"/>
          </a:xfrm>
        </p:spPr>
        <p:txBody>
          <a:bodyPr/>
          <a:lstStyle/>
          <a:p>
            <a:pPr marL="432" indent="0">
              <a:buNone/>
            </a:pPr>
            <a:r>
              <a:rPr lang="en-US" noProof="0" dirty="0"/>
              <a:t>The ability of the Fed to affect economic variables such as real G</a:t>
            </a:r>
            <a:r>
              <a:rPr lang="en-US" sz="100" noProof="0" dirty="0"/>
              <a:t> </a:t>
            </a:r>
            <a:r>
              <a:rPr lang="en-US" noProof="0" dirty="0"/>
              <a:t>D</a:t>
            </a:r>
            <a:r>
              <a:rPr lang="en-US" sz="100" noProof="0" dirty="0"/>
              <a:t> </a:t>
            </a:r>
            <a:r>
              <a:rPr lang="en-US" noProof="0" dirty="0"/>
              <a:t>P depends on its ability to affect long-term real interest rates.</a:t>
            </a:r>
          </a:p>
          <a:p>
            <a:r>
              <a:rPr lang="en-US" noProof="0" dirty="0"/>
              <a:t>It uses the federal funds rate (a short-term nominal interest rate) for this—an imperfect tool.</a:t>
            </a:r>
          </a:p>
        </p:txBody>
      </p:sp>
    </p:spTree>
    <p:extLst>
      <p:ext uri="{BB962C8B-B14F-4D97-AF65-F5344CB8AC3E}">
        <p14:creationId xmlns:p14="http://schemas.microsoft.com/office/powerpoint/2010/main" val="10057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308"/>
            <a:ext cx="8229600" cy="1097279"/>
          </a:xfrm>
        </p:spPr>
        <p:txBody>
          <a:bodyPr/>
          <a:lstStyle/>
          <a:p>
            <a:r>
              <a:rPr lang="en-US" sz="3200" noProof="0" dirty="0"/>
              <a:t>The Fed Deals with Two “Once in a Lifetime” Crises in 15 Years</a:t>
            </a:r>
          </a:p>
        </p:txBody>
      </p:sp>
      <p:sp>
        <p:nvSpPr>
          <p:cNvPr id="4" name="Content Placeholder 3"/>
          <p:cNvSpPr>
            <a:spLocks noGrp="1"/>
          </p:cNvSpPr>
          <p:nvPr>
            <p:ph sz="quarter" idx="13"/>
          </p:nvPr>
        </p:nvSpPr>
        <p:spPr>
          <a:xfrm>
            <a:off x="457200" y="1552575"/>
            <a:ext cx="4377350" cy="4612835"/>
          </a:xfrm>
        </p:spPr>
        <p:txBody>
          <a:bodyPr/>
          <a:lstStyle/>
          <a:p>
            <a:pPr marL="432" indent="0" algn="l">
              <a:spcBef>
                <a:spcPts val="600"/>
              </a:spcBef>
              <a:buNone/>
            </a:pPr>
            <a:r>
              <a:rPr lang="en-US" sz="2000" b="0" i="0" u="none" strike="noStrike" baseline="0" noProof="0" dirty="0"/>
              <a:t>The financial crisis of 2007–2009 was the first to hit the United States since the bank panics of the early 1930s. </a:t>
            </a:r>
          </a:p>
          <a:p>
            <a:pPr marL="432" indent="0" algn="l">
              <a:spcBef>
                <a:spcPts val="600"/>
              </a:spcBef>
              <a:buNone/>
            </a:pPr>
            <a:r>
              <a:rPr lang="en-US" sz="2000" b="0" i="0" u="none" strike="noStrike" baseline="0" noProof="0" dirty="0"/>
              <a:t>The Covid-19 pandemic was the first disease outbreak to push the U.S. economy into a recession since the 1918 influenza pandemic.</a:t>
            </a:r>
          </a:p>
          <a:p>
            <a:pPr marL="432" indent="0">
              <a:spcBef>
                <a:spcPts val="600"/>
              </a:spcBef>
              <a:buNone/>
            </a:pPr>
            <a:r>
              <a:rPr lang="en-US" sz="2000" noProof="0" dirty="0"/>
              <a:t>Many experts believe the Fed’s rapid responses to both events saved the financial system from collapse and limited the severity of the recessions.</a:t>
            </a:r>
          </a:p>
          <a:p>
            <a:pPr marL="432" indent="0">
              <a:spcBef>
                <a:spcPts val="600"/>
              </a:spcBef>
              <a:buNone/>
            </a:pPr>
            <a:r>
              <a:rPr lang="en-US" sz="2000" noProof="0" dirty="0"/>
              <a:t>However, the Fed actions were not without criticism.</a:t>
            </a:r>
          </a:p>
          <a:p>
            <a:pPr marL="432" indent="0" algn="l">
              <a:spcBef>
                <a:spcPts val="600"/>
              </a:spcBef>
              <a:buNone/>
            </a:pPr>
            <a:endParaRPr lang="en-US" sz="2000" noProof="0" dirty="0"/>
          </a:p>
        </p:txBody>
      </p:sp>
      <p:pic>
        <p:nvPicPr>
          <p:cNvPr id="9" name="Picture 8" descr="A photo depicts a young female walking outside the Federal Reserve bank.">
            <a:extLst>
              <a:ext uri="{FF2B5EF4-FFF2-40B4-BE49-F238E27FC236}">
                <a16:creationId xmlns:a16="http://schemas.microsoft.com/office/drawing/2014/main" id="{9D961A6A-726D-8862-A430-E79CDF0D8937}"/>
              </a:ext>
            </a:extLst>
          </p:cNvPr>
          <p:cNvPicPr>
            <a:picLocks noChangeAspect="1"/>
          </p:cNvPicPr>
          <p:nvPr/>
        </p:nvPicPr>
        <p:blipFill>
          <a:blip r:embed="rId2"/>
          <a:stretch>
            <a:fillRect/>
          </a:stretch>
        </p:blipFill>
        <p:spPr>
          <a:xfrm>
            <a:off x="4916032" y="1552574"/>
            <a:ext cx="3918655" cy="2614949"/>
          </a:xfrm>
          <a:prstGeom prst="rect">
            <a:avLst/>
          </a:prstGeom>
        </p:spPr>
      </p:pic>
    </p:spTree>
    <p:extLst>
      <p:ext uri="{BB962C8B-B14F-4D97-AF65-F5344CB8AC3E}">
        <p14:creationId xmlns:p14="http://schemas.microsoft.com/office/powerpoint/2010/main" val="410293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15.6 How the Fed Attempts to Achieve Its Policy Goals</a:t>
            </a:r>
            <a:endParaRPr lang="en-US" sz="3200" b="0" noProof="0" dirty="0"/>
          </a:p>
        </p:txBody>
      </p:sp>
      <p:pic>
        <p:nvPicPr>
          <p:cNvPr id="4" name="Picture 3" descr="A flow diagram depicts how the Fed attempts to achieve its policy goals. For long description in Notes pane, press F6.">
            <a:extLst>
              <a:ext uri="{FF2B5EF4-FFF2-40B4-BE49-F238E27FC236}">
                <a16:creationId xmlns:a16="http://schemas.microsoft.com/office/drawing/2014/main" id="{05624C7D-877C-580A-E30C-0D7DEA61E909}"/>
              </a:ext>
            </a:extLst>
          </p:cNvPr>
          <p:cNvPicPr>
            <a:picLocks noChangeAspect="1"/>
          </p:cNvPicPr>
          <p:nvPr/>
        </p:nvPicPr>
        <p:blipFill>
          <a:blip r:embed="rId3"/>
          <a:stretch>
            <a:fillRect/>
          </a:stretch>
        </p:blipFill>
        <p:spPr>
          <a:xfrm>
            <a:off x="633642" y="1591786"/>
            <a:ext cx="7876716" cy="1873122"/>
          </a:xfrm>
          <a:prstGeom prst="rect">
            <a:avLst/>
          </a:prstGeom>
        </p:spPr>
      </p:pic>
      <p:sp>
        <p:nvSpPr>
          <p:cNvPr id="5" name="Content Placeholder 4"/>
          <p:cNvSpPr>
            <a:spLocks noGrp="1"/>
          </p:cNvSpPr>
          <p:nvPr>
            <p:ph sz="quarter" idx="14"/>
          </p:nvPr>
        </p:nvSpPr>
        <p:spPr>
          <a:xfrm>
            <a:off x="457200" y="3585172"/>
            <a:ext cx="8229600" cy="2375361"/>
          </a:xfrm>
        </p:spPr>
        <p:txBody>
          <a:bodyPr/>
          <a:lstStyle/>
          <a:p>
            <a:pPr marL="0" indent="0">
              <a:spcBef>
                <a:spcPts val="600"/>
              </a:spcBef>
              <a:buNone/>
            </a:pPr>
            <a:r>
              <a:rPr lang="en-US" sz="2200" noProof="0" dirty="0">
                <a:latin typeface="+mn-lt"/>
              </a:rPr>
              <a:t>For monetary policy to be effective, the links in the chain above must be reliable.</a:t>
            </a:r>
          </a:p>
          <a:p>
            <a:pPr marL="255600" indent="-255600">
              <a:spcBef>
                <a:spcPts val="600"/>
              </a:spcBef>
            </a:pPr>
            <a:r>
              <a:rPr lang="en-US" sz="2200" noProof="0" dirty="0">
                <a:latin typeface="+mn-lt"/>
              </a:rPr>
              <a:t>The first link is very reliable, but the remaining ones are more uncertain.</a:t>
            </a:r>
          </a:p>
          <a:p>
            <a:pPr marL="255600" indent="-255600">
              <a:spcBef>
                <a:spcPts val="600"/>
              </a:spcBef>
            </a:pPr>
            <a:r>
              <a:rPr lang="en-US" sz="2200" noProof="0" dirty="0">
                <a:latin typeface="+mn-lt"/>
              </a:rPr>
              <a:t>We will assume in this section that the Fed </a:t>
            </a:r>
            <a:r>
              <a:rPr lang="en-US" sz="2200" b="1" noProof="0" dirty="0">
                <a:latin typeface="+mn-lt"/>
              </a:rPr>
              <a:t>can</a:t>
            </a:r>
            <a:r>
              <a:rPr lang="en-US" sz="2200" noProof="0" dirty="0">
                <a:latin typeface="+mn-lt"/>
              </a:rPr>
              <a:t> affect long-term real interest rates using its policy tools.</a:t>
            </a:r>
          </a:p>
        </p:txBody>
      </p:sp>
    </p:spTree>
    <p:extLst>
      <p:ext uri="{BB962C8B-B14F-4D97-AF65-F5344CB8AC3E}">
        <p14:creationId xmlns:p14="http://schemas.microsoft.com/office/powerpoint/2010/main" val="8702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How Interest Rates Affect Aggregate Demand</a:t>
            </a:r>
          </a:p>
        </p:txBody>
      </p:sp>
      <p:sp>
        <p:nvSpPr>
          <p:cNvPr id="4" name="Content Placeholder 3"/>
          <p:cNvSpPr>
            <a:spLocks noGrp="1"/>
          </p:cNvSpPr>
          <p:nvPr>
            <p:ph sz="quarter" idx="13"/>
          </p:nvPr>
        </p:nvSpPr>
        <p:spPr>
          <a:xfrm>
            <a:off x="457200" y="1552574"/>
            <a:ext cx="8232128" cy="1059997"/>
          </a:xfrm>
        </p:spPr>
        <p:txBody>
          <a:bodyPr/>
          <a:lstStyle/>
          <a:p>
            <a:pPr marL="432" indent="0">
              <a:spcBef>
                <a:spcPts val="600"/>
              </a:spcBef>
              <a:buNone/>
            </a:pPr>
            <a:r>
              <a:rPr lang="en-US" sz="1800" b="1" noProof="0" dirty="0"/>
              <a:t>Consumption</a:t>
            </a:r>
          </a:p>
          <a:p>
            <a:pPr>
              <a:spcBef>
                <a:spcPts val="600"/>
              </a:spcBef>
            </a:pPr>
            <a:r>
              <a:rPr lang="en-US" sz="1800" noProof="0" dirty="0"/>
              <a:t>Lower interest rates encourage buying on credit, which typically affects the sale of durables. Lower rates also discourage saving.</a:t>
            </a:r>
          </a:p>
        </p:txBody>
      </p:sp>
      <p:sp>
        <p:nvSpPr>
          <p:cNvPr id="5" name="Content Placeholder 4"/>
          <p:cNvSpPr>
            <a:spLocks noGrp="1"/>
          </p:cNvSpPr>
          <p:nvPr>
            <p:ph sz="quarter" idx="14"/>
          </p:nvPr>
        </p:nvSpPr>
        <p:spPr>
          <a:xfrm>
            <a:off x="457200" y="2707574"/>
            <a:ext cx="8232128" cy="2137558"/>
          </a:xfrm>
        </p:spPr>
        <p:txBody>
          <a:bodyPr/>
          <a:lstStyle/>
          <a:p>
            <a:pPr marL="432" indent="0">
              <a:spcBef>
                <a:spcPts val="600"/>
              </a:spcBef>
              <a:buNone/>
            </a:pPr>
            <a:r>
              <a:rPr lang="en-US" sz="1800" b="1" noProof="0" dirty="0"/>
              <a:t>Investment</a:t>
            </a:r>
          </a:p>
          <a:p>
            <a:pPr>
              <a:spcBef>
                <a:spcPts val="600"/>
              </a:spcBef>
            </a:pPr>
            <a:r>
              <a:rPr lang="en-US" sz="1800" noProof="0" dirty="0"/>
              <a:t>Lower interest rates encourage capital investment by firms:</a:t>
            </a:r>
          </a:p>
          <a:p>
            <a:pPr lvl="1" indent="-284400"/>
            <a:r>
              <a:rPr lang="en-US" sz="1800" noProof="0" dirty="0"/>
              <a:t>By making it cheaper to borrow (sell corporate bonds).</a:t>
            </a:r>
          </a:p>
          <a:p>
            <a:pPr lvl="1" indent="-284400"/>
            <a:r>
              <a:rPr lang="en-US" sz="1800" noProof="0" dirty="0"/>
              <a:t>By making stocks more attractive for households to purchase, allowing firms to raise funds by selling additional stock.</a:t>
            </a:r>
          </a:p>
          <a:p>
            <a:pPr>
              <a:spcBef>
                <a:spcPts val="600"/>
              </a:spcBef>
            </a:pPr>
            <a:r>
              <a:rPr lang="en-US" sz="1800" noProof="0" dirty="0"/>
              <a:t>Lower rates also encourage new residential investment.</a:t>
            </a:r>
          </a:p>
        </p:txBody>
      </p:sp>
      <p:sp>
        <p:nvSpPr>
          <p:cNvPr id="6" name="Content Placeholder 5"/>
          <p:cNvSpPr>
            <a:spLocks noGrp="1"/>
          </p:cNvSpPr>
          <p:nvPr>
            <p:ph sz="quarter" idx="15"/>
          </p:nvPr>
        </p:nvSpPr>
        <p:spPr>
          <a:xfrm>
            <a:off x="457200" y="4940135"/>
            <a:ext cx="8232128" cy="1051090"/>
          </a:xfrm>
        </p:spPr>
        <p:txBody>
          <a:bodyPr/>
          <a:lstStyle/>
          <a:p>
            <a:pPr marL="432" indent="0">
              <a:spcBef>
                <a:spcPts val="600"/>
              </a:spcBef>
              <a:buNone/>
            </a:pPr>
            <a:r>
              <a:rPr lang="en-US" sz="1800" b="1" noProof="0" dirty="0"/>
              <a:t>Net</a:t>
            </a:r>
            <a:r>
              <a:rPr lang="en-US" sz="1800" b="1" i="1" noProof="0" dirty="0"/>
              <a:t> </a:t>
            </a:r>
            <a:r>
              <a:rPr lang="en-US" sz="1800" b="1" noProof="0" dirty="0"/>
              <a:t>exports</a:t>
            </a:r>
          </a:p>
          <a:p>
            <a:pPr>
              <a:spcBef>
                <a:spcPts val="600"/>
              </a:spcBef>
            </a:pPr>
            <a:r>
              <a:rPr lang="en-US" sz="1800" noProof="0" dirty="0"/>
              <a:t>High U.S. interest rates attract foreign funds, raising the $U</a:t>
            </a:r>
            <a:r>
              <a:rPr lang="en-US" sz="100" noProof="0" dirty="0"/>
              <a:t> </a:t>
            </a:r>
            <a:r>
              <a:rPr lang="en-US" sz="1800" noProof="0" dirty="0"/>
              <a:t>S exchange rate, causing net exports to fall.</a:t>
            </a:r>
          </a:p>
        </p:txBody>
      </p:sp>
    </p:spTree>
    <p:extLst>
      <p:ext uri="{BB962C8B-B14F-4D97-AF65-F5344CB8AC3E}">
        <p14:creationId xmlns:p14="http://schemas.microsoft.com/office/powerpoint/2010/main" val="13714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Figure 15.7 Monetary Policy </a:t>
            </a:r>
            <a:r>
              <a:rPr lang="en-US" sz="2000" b="0" noProof="0" dirty="0"/>
              <a:t>(1 of 2)</a:t>
            </a:r>
            <a:endParaRPr lang="en-US" noProof="0" dirty="0"/>
          </a:p>
        </p:txBody>
      </p:sp>
      <p:sp>
        <p:nvSpPr>
          <p:cNvPr id="5" name="Content Placeholder 4"/>
          <p:cNvSpPr>
            <a:spLocks noGrp="1"/>
          </p:cNvSpPr>
          <p:nvPr>
            <p:ph sz="quarter" idx="14"/>
          </p:nvPr>
        </p:nvSpPr>
        <p:spPr>
          <a:xfrm>
            <a:off x="457200" y="1558412"/>
            <a:ext cx="3817917" cy="2415277"/>
          </a:xfrm>
        </p:spPr>
        <p:txBody>
          <a:bodyPr/>
          <a:lstStyle/>
          <a:p>
            <a:pPr marL="432" indent="0">
              <a:spcBef>
                <a:spcPts val="600"/>
              </a:spcBef>
              <a:buNone/>
            </a:pPr>
            <a:r>
              <a:rPr lang="en-US" sz="1800" noProof="0" dirty="0">
                <a:latin typeface="+mn-lt"/>
              </a:rPr>
              <a:t>The Fed conducts </a:t>
            </a:r>
            <a:r>
              <a:rPr lang="en-US" sz="1800" b="1" noProof="0" dirty="0">
                <a:latin typeface="+mn-lt"/>
              </a:rPr>
              <a:t>expansionary</a:t>
            </a:r>
            <a:r>
              <a:rPr lang="en-US" sz="1800" b="1" u="sng" noProof="0" dirty="0">
                <a:latin typeface="+mn-lt"/>
              </a:rPr>
              <a:t> </a:t>
            </a:r>
            <a:r>
              <a:rPr lang="en-US" sz="1800" b="1" noProof="0" dirty="0">
                <a:latin typeface="+mn-lt"/>
              </a:rPr>
              <a:t>monetary policy</a:t>
            </a:r>
            <a:r>
              <a:rPr lang="en-US" sz="1800" noProof="0" dirty="0">
                <a:latin typeface="+mn-lt"/>
              </a:rPr>
              <a:t> when it takes actions to decrease interest rates to increase real G</a:t>
            </a:r>
            <a:r>
              <a:rPr lang="en-US" sz="100" noProof="0" dirty="0">
                <a:latin typeface="+mn-lt"/>
              </a:rPr>
              <a:t> </a:t>
            </a:r>
            <a:r>
              <a:rPr lang="en-US" sz="1800" noProof="0" dirty="0">
                <a:latin typeface="+mn-lt"/>
              </a:rPr>
              <a:t>D</a:t>
            </a:r>
            <a:r>
              <a:rPr lang="en-US" sz="100" noProof="0" dirty="0">
                <a:latin typeface="+mn-lt"/>
              </a:rPr>
              <a:t> </a:t>
            </a:r>
            <a:r>
              <a:rPr lang="en-US" sz="1800" noProof="0" dirty="0">
                <a:latin typeface="+mn-lt"/>
              </a:rPr>
              <a:t>P.</a:t>
            </a:r>
          </a:p>
          <a:p>
            <a:pPr indent="-255600">
              <a:spcBef>
                <a:spcPts val="600"/>
              </a:spcBef>
            </a:pPr>
            <a:r>
              <a:rPr lang="en-US" sz="1800" noProof="0" dirty="0">
                <a:latin typeface="+mn-lt"/>
              </a:rPr>
              <a:t>This works because decreases in interest rates raise consumption, investment, </a:t>
            </a:r>
            <a:r>
              <a:rPr lang="en-US" sz="1800" b="1" noProof="0" dirty="0">
                <a:latin typeface="+mn-lt"/>
              </a:rPr>
              <a:t>and</a:t>
            </a:r>
            <a:r>
              <a:rPr lang="en-US" sz="1800" noProof="0" dirty="0">
                <a:latin typeface="+mn-lt"/>
              </a:rPr>
              <a:t> net exports.</a:t>
            </a:r>
          </a:p>
        </p:txBody>
      </p:sp>
      <p:sp>
        <p:nvSpPr>
          <p:cNvPr id="6" name="Content Placeholder 5"/>
          <p:cNvSpPr>
            <a:spLocks noGrp="1"/>
          </p:cNvSpPr>
          <p:nvPr>
            <p:ph sz="quarter" idx="15"/>
          </p:nvPr>
        </p:nvSpPr>
        <p:spPr>
          <a:xfrm>
            <a:off x="457201" y="4046768"/>
            <a:ext cx="3911600" cy="2171645"/>
          </a:xfrm>
        </p:spPr>
        <p:txBody>
          <a:bodyPr/>
          <a:lstStyle/>
          <a:p>
            <a:pPr marL="432" indent="0">
              <a:spcBef>
                <a:spcPts val="600"/>
              </a:spcBef>
              <a:buNone/>
            </a:pPr>
            <a:r>
              <a:rPr lang="en-US" sz="1800" noProof="0" dirty="0"/>
              <a:t>The Fed would take this action when short-run equilibrium real G</a:t>
            </a:r>
            <a:r>
              <a:rPr lang="en-US" sz="100" noProof="0" dirty="0"/>
              <a:t> </a:t>
            </a:r>
            <a:r>
              <a:rPr lang="en-US" sz="1800" noProof="0" dirty="0"/>
              <a:t>D</a:t>
            </a:r>
            <a:r>
              <a:rPr lang="en-US" sz="100" noProof="0" dirty="0"/>
              <a:t> </a:t>
            </a:r>
            <a:r>
              <a:rPr lang="en-US" sz="1800" noProof="0" dirty="0"/>
              <a:t>P was below potential real G</a:t>
            </a:r>
            <a:r>
              <a:rPr lang="en-US" sz="100" noProof="0" dirty="0"/>
              <a:t> </a:t>
            </a:r>
            <a:r>
              <a:rPr lang="en-US" sz="1800" noProof="0" dirty="0"/>
              <a:t>D</a:t>
            </a:r>
            <a:r>
              <a:rPr lang="en-US" sz="100" noProof="0" dirty="0"/>
              <a:t> </a:t>
            </a:r>
            <a:r>
              <a:rPr lang="en-US" sz="1800" noProof="0" dirty="0"/>
              <a:t>P.</a:t>
            </a:r>
          </a:p>
          <a:p>
            <a:pPr>
              <a:spcBef>
                <a:spcPts val="600"/>
              </a:spcBef>
            </a:pPr>
            <a:r>
              <a:rPr lang="en-US" sz="1800" noProof="0" dirty="0"/>
              <a:t>The increase in aggregate demand encourages increased employment, one of the Fed’s primary goals.</a:t>
            </a:r>
          </a:p>
        </p:txBody>
      </p:sp>
      <p:pic>
        <p:nvPicPr>
          <p:cNvPr id="3" name="Picture 2" descr="Graphs A compare expansionary and contradictory monetary policy. For long description in Notes pane, press F6."/>
          <p:cNvPicPr>
            <a:picLocks noChangeAspect="1"/>
          </p:cNvPicPr>
          <p:nvPr/>
        </p:nvPicPr>
        <p:blipFill>
          <a:blip r:embed="rId3"/>
          <a:stretch>
            <a:fillRect/>
          </a:stretch>
        </p:blipFill>
        <p:spPr>
          <a:xfrm>
            <a:off x="4572000" y="1929030"/>
            <a:ext cx="4151736" cy="3670110"/>
          </a:xfrm>
          <a:prstGeom prst="rect">
            <a:avLst/>
          </a:prstGeom>
        </p:spPr>
      </p:pic>
    </p:spTree>
    <p:extLst>
      <p:ext uri="{BB962C8B-B14F-4D97-AF65-F5344CB8AC3E}">
        <p14:creationId xmlns:p14="http://schemas.microsoft.com/office/powerpoint/2010/main" val="208240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Figure 15.7 Monetary Policy </a:t>
            </a:r>
            <a:r>
              <a:rPr lang="en-US" sz="2000" b="0" noProof="0" dirty="0"/>
              <a:t>(2 of 2)</a:t>
            </a:r>
            <a:endParaRPr lang="en-US" noProof="0" dirty="0"/>
          </a:p>
        </p:txBody>
      </p:sp>
      <p:sp>
        <p:nvSpPr>
          <p:cNvPr id="5" name="Content Placeholder 4"/>
          <p:cNvSpPr>
            <a:spLocks noGrp="1"/>
          </p:cNvSpPr>
          <p:nvPr>
            <p:ph sz="quarter" idx="14"/>
          </p:nvPr>
        </p:nvSpPr>
        <p:spPr>
          <a:xfrm>
            <a:off x="457200" y="1558413"/>
            <a:ext cx="3817917" cy="1920283"/>
          </a:xfrm>
        </p:spPr>
        <p:txBody>
          <a:bodyPr/>
          <a:lstStyle/>
          <a:p>
            <a:pPr marL="432" indent="0">
              <a:spcBef>
                <a:spcPts val="1000"/>
              </a:spcBef>
              <a:buNone/>
            </a:pPr>
            <a:r>
              <a:rPr lang="en-US" sz="1800" noProof="0" dirty="0">
                <a:solidFill>
                  <a:schemeClr val="tx1"/>
                </a:solidFill>
                <a:latin typeface="+mn-lt"/>
              </a:rPr>
              <a:t>Sometimes the economy may be producing </a:t>
            </a:r>
            <a:r>
              <a:rPr lang="en-US" sz="1800" b="1" noProof="0" dirty="0">
                <a:solidFill>
                  <a:schemeClr val="tx1"/>
                </a:solidFill>
                <a:latin typeface="+mn-lt"/>
              </a:rPr>
              <a:t>above</a:t>
            </a:r>
            <a:r>
              <a:rPr lang="en-US" sz="1800" noProof="0" dirty="0">
                <a:solidFill>
                  <a:schemeClr val="tx1"/>
                </a:solidFill>
                <a:latin typeface="+mn-lt"/>
              </a:rPr>
              <a:t> potential G</a:t>
            </a:r>
            <a:r>
              <a:rPr lang="en-US" sz="100" noProof="0" dirty="0">
                <a:solidFill>
                  <a:schemeClr val="tx1"/>
                </a:solidFill>
                <a:latin typeface="+mn-lt"/>
              </a:rPr>
              <a:t> </a:t>
            </a:r>
            <a:r>
              <a:rPr lang="en-US" sz="1800" noProof="0" dirty="0">
                <a:solidFill>
                  <a:schemeClr val="tx1"/>
                </a:solidFill>
                <a:latin typeface="+mn-lt"/>
              </a:rPr>
              <a:t>D</a:t>
            </a:r>
            <a:r>
              <a:rPr lang="en-US" sz="100" noProof="0" dirty="0">
                <a:solidFill>
                  <a:schemeClr val="tx1"/>
                </a:solidFill>
                <a:latin typeface="+mn-lt"/>
              </a:rPr>
              <a:t> </a:t>
            </a:r>
            <a:r>
              <a:rPr lang="en-US" sz="1800" noProof="0" dirty="0">
                <a:solidFill>
                  <a:schemeClr val="tx1"/>
                </a:solidFill>
                <a:latin typeface="+mn-lt"/>
              </a:rPr>
              <a:t>P.</a:t>
            </a:r>
          </a:p>
          <a:p>
            <a:pPr indent="-255600">
              <a:spcBef>
                <a:spcPts val="1000"/>
              </a:spcBef>
            </a:pPr>
            <a:r>
              <a:rPr lang="en-US" sz="1800" noProof="0" dirty="0">
                <a:solidFill>
                  <a:schemeClr val="tx1"/>
                </a:solidFill>
                <a:latin typeface="+mn-lt"/>
              </a:rPr>
              <a:t>In that case, the Fed may perform </a:t>
            </a:r>
            <a:r>
              <a:rPr lang="en-US" sz="1800" b="1" noProof="0" dirty="0">
                <a:solidFill>
                  <a:schemeClr val="tx1"/>
                </a:solidFill>
                <a:latin typeface="+mn-lt"/>
              </a:rPr>
              <a:t>contractionary monetary policy</a:t>
            </a:r>
            <a:r>
              <a:rPr lang="en-US" sz="1800" noProof="0" dirty="0">
                <a:solidFill>
                  <a:schemeClr val="tx1"/>
                </a:solidFill>
                <a:latin typeface="+mn-lt"/>
              </a:rPr>
              <a:t>: increasing interest rates to reduce inflation.</a:t>
            </a:r>
          </a:p>
        </p:txBody>
      </p:sp>
      <p:sp>
        <p:nvSpPr>
          <p:cNvPr id="6" name="Content Placeholder 5"/>
          <p:cNvSpPr>
            <a:spLocks noGrp="1"/>
          </p:cNvSpPr>
          <p:nvPr>
            <p:ph sz="quarter" idx="15"/>
          </p:nvPr>
        </p:nvSpPr>
        <p:spPr>
          <a:xfrm>
            <a:off x="457201" y="3548269"/>
            <a:ext cx="3817916" cy="2760455"/>
          </a:xfrm>
        </p:spPr>
        <p:txBody>
          <a:bodyPr/>
          <a:lstStyle/>
          <a:p>
            <a:pPr marL="432" indent="0">
              <a:spcBef>
                <a:spcPts val="1000"/>
              </a:spcBef>
              <a:buNone/>
            </a:pPr>
            <a:r>
              <a:rPr lang="en-US" sz="1800" noProof="0" dirty="0">
                <a:solidFill>
                  <a:schemeClr val="tx1"/>
                </a:solidFill>
              </a:rPr>
              <a:t>Why would the Fed intentionally reduce real G</a:t>
            </a:r>
            <a:r>
              <a:rPr lang="en-US" sz="100" noProof="0" dirty="0">
                <a:solidFill>
                  <a:schemeClr val="tx1"/>
                </a:solidFill>
              </a:rPr>
              <a:t> </a:t>
            </a:r>
            <a:r>
              <a:rPr lang="en-US" sz="1800" noProof="0" dirty="0">
                <a:solidFill>
                  <a:schemeClr val="tx1"/>
                </a:solidFill>
              </a:rPr>
              <a:t>D</a:t>
            </a:r>
            <a:r>
              <a:rPr lang="en-US" sz="100" noProof="0" dirty="0">
                <a:solidFill>
                  <a:schemeClr val="tx1"/>
                </a:solidFill>
              </a:rPr>
              <a:t> </a:t>
            </a:r>
            <a:r>
              <a:rPr lang="en-US" sz="1800" noProof="0" dirty="0">
                <a:solidFill>
                  <a:schemeClr val="tx1"/>
                </a:solidFill>
              </a:rPr>
              <a:t>P?</a:t>
            </a:r>
          </a:p>
          <a:p>
            <a:pPr>
              <a:spcBef>
                <a:spcPts val="1000"/>
              </a:spcBef>
            </a:pPr>
            <a:r>
              <a:rPr lang="en-US" sz="1800" noProof="0" dirty="0">
                <a:solidFill>
                  <a:schemeClr val="tx1"/>
                </a:solidFill>
              </a:rPr>
              <a:t>The Fed is mostly concerned with </a:t>
            </a:r>
            <a:r>
              <a:rPr lang="en-US" sz="1800" b="1" noProof="0" dirty="0">
                <a:solidFill>
                  <a:schemeClr val="tx1"/>
                </a:solidFill>
              </a:rPr>
              <a:t>long-run</a:t>
            </a:r>
            <a:r>
              <a:rPr lang="en-US" sz="1800" b="1" i="1" noProof="0" dirty="0">
                <a:solidFill>
                  <a:schemeClr val="tx1"/>
                </a:solidFill>
              </a:rPr>
              <a:t> </a:t>
            </a:r>
            <a:r>
              <a:rPr lang="en-US" sz="1800" noProof="0" dirty="0">
                <a:solidFill>
                  <a:schemeClr val="tx1"/>
                </a:solidFill>
              </a:rPr>
              <a:t>growth. If it determines that inflation is a danger to long-run growth, it can contract the money supply to discourage inflation, that is, encouraging </a:t>
            </a:r>
            <a:r>
              <a:rPr lang="en-US" sz="1800" b="1" noProof="0" dirty="0">
                <a:solidFill>
                  <a:schemeClr val="tx1"/>
                </a:solidFill>
              </a:rPr>
              <a:t>price</a:t>
            </a:r>
            <a:r>
              <a:rPr lang="en-US" sz="1800" b="1" i="1" noProof="0" dirty="0">
                <a:solidFill>
                  <a:schemeClr val="tx1"/>
                </a:solidFill>
              </a:rPr>
              <a:t> </a:t>
            </a:r>
            <a:r>
              <a:rPr lang="en-US" sz="1800" b="1" noProof="0" dirty="0">
                <a:solidFill>
                  <a:schemeClr val="tx1"/>
                </a:solidFill>
              </a:rPr>
              <a:t>stability</a:t>
            </a:r>
            <a:r>
              <a:rPr lang="en-US" sz="1800" noProof="0" dirty="0">
                <a:solidFill>
                  <a:schemeClr val="tx1"/>
                </a:solidFill>
              </a:rPr>
              <a:t>.</a:t>
            </a:r>
          </a:p>
        </p:txBody>
      </p:sp>
      <p:pic>
        <p:nvPicPr>
          <p:cNvPr id="3" name="Picture 2" descr="Graphs B compare expansionary and contradictory monetary policy. For long description in Notes pane, press F6."/>
          <p:cNvPicPr>
            <a:picLocks noChangeAspect="1"/>
          </p:cNvPicPr>
          <p:nvPr/>
        </p:nvPicPr>
        <p:blipFill>
          <a:blip r:embed="rId3"/>
          <a:stretch>
            <a:fillRect/>
          </a:stretch>
        </p:blipFill>
        <p:spPr>
          <a:xfrm>
            <a:off x="4443516" y="1840810"/>
            <a:ext cx="4285859" cy="3682303"/>
          </a:xfrm>
          <a:prstGeom prst="rect">
            <a:avLst/>
          </a:prstGeom>
        </p:spPr>
      </p:pic>
    </p:spTree>
    <p:extLst>
      <p:ext uri="{BB962C8B-B14F-4D97-AF65-F5344CB8AC3E}">
        <p14:creationId xmlns:p14="http://schemas.microsoft.com/office/powerpoint/2010/main" val="248549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Can the Fed Eliminate Recessions?</a:t>
            </a:r>
          </a:p>
        </p:txBody>
      </p:sp>
      <p:sp>
        <p:nvSpPr>
          <p:cNvPr id="4" name="Content Placeholder 3"/>
          <p:cNvSpPr>
            <a:spLocks noGrp="1"/>
          </p:cNvSpPr>
          <p:nvPr>
            <p:ph sz="quarter" idx="13"/>
          </p:nvPr>
        </p:nvSpPr>
        <p:spPr>
          <a:xfrm>
            <a:off x="457200" y="1552574"/>
            <a:ext cx="8232128" cy="1213204"/>
          </a:xfrm>
        </p:spPr>
        <p:txBody>
          <a:bodyPr/>
          <a:lstStyle/>
          <a:p>
            <a:pPr marL="432" indent="0">
              <a:spcBef>
                <a:spcPts val="600"/>
              </a:spcBef>
              <a:buNone/>
            </a:pPr>
            <a:r>
              <a:rPr lang="en-US" sz="2000" noProof="0" dirty="0">
                <a:solidFill>
                  <a:schemeClr val="tx1"/>
                </a:solidFill>
              </a:rPr>
              <a:t>In our demonstration of monetary policy, the Fed</a:t>
            </a:r>
          </a:p>
          <a:p>
            <a:pPr>
              <a:spcBef>
                <a:spcPts val="600"/>
              </a:spcBef>
            </a:pPr>
            <a:r>
              <a:rPr lang="en-US" sz="2000" noProof="0" dirty="0">
                <a:solidFill>
                  <a:schemeClr val="tx1"/>
                </a:solidFill>
              </a:rPr>
              <a:t>knew how far to shift aggregate demand, and</a:t>
            </a:r>
          </a:p>
          <a:p>
            <a:pPr>
              <a:spcBef>
                <a:spcPts val="600"/>
              </a:spcBef>
            </a:pPr>
            <a:r>
              <a:rPr lang="en-US" sz="2000" noProof="0" dirty="0">
                <a:solidFill>
                  <a:schemeClr val="tx1"/>
                </a:solidFill>
              </a:rPr>
              <a:t>was able to shift aggregate demand exactly this far.</a:t>
            </a:r>
          </a:p>
        </p:txBody>
      </p:sp>
      <p:sp>
        <p:nvSpPr>
          <p:cNvPr id="5" name="Content Placeholder 4"/>
          <p:cNvSpPr>
            <a:spLocks noGrp="1"/>
          </p:cNvSpPr>
          <p:nvPr>
            <p:ph sz="quarter" idx="14"/>
          </p:nvPr>
        </p:nvSpPr>
        <p:spPr>
          <a:xfrm>
            <a:off x="457200" y="2843066"/>
            <a:ext cx="8232128" cy="1424134"/>
          </a:xfrm>
        </p:spPr>
        <p:txBody>
          <a:bodyPr/>
          <a:lstStyle/>
          <a:p>
            <a:pPr marL="432" indent="0">
              <a:spcBef>
                <a:spcPts val="600"/>
              </a:spcBef>
              <a:buNone/>
            </a:pPr>
            <a:r>
              <a:rPr lang="en-US" sz="2000" noProof="0" dirty="0">
                <a:solidFill>
                  <a:schemeClr val="tx1"/>
                </a:solidFill>
              </a:rPr>
              <a:t>In practice, monetary policy is </a:t>
            </a:r>
            <a:r>
              <a:rPr lang="en-US" sz="2000" b="1" noProof="0" dirty="0">
                <a:solidFill>
                  <a:schemeClr val="tx1"/>
                </a:solidFill>
              </a:rPr>
              <a:t>much</a:t>
            </a:r>
            <a:r>
              <a:rPr lang="en-US" sz="2000" noProof="0" dirty="0">
                <a:solidFill>
                  <a:schemeClr val="tx1"/>
                </a:solidFill>
              </a:rPr>
              <a:t> harder to get right than the graphs make it appear.</a:t>
            </a:r>
          </a:p>
          <a:p>
            <a:pPr>
              <a:spcBef>
                <a:spcPts val="600"/>
              </a:spcBef>
            </a:pPr>
            <a:r>
              <a:rPr lang="en-US" sz="2000" noProof="0" dirty="0">
                <a:solidFill>
                  <a:schemeClr val="tx1"/>
                </a:solidFill>
              </a:rPr>
              <a:t>Completely offsetting a recession is not realistic; the best the Fed can hope for is to make recessions milder and shorter.</a:t>
            </a:r>
          </a:p>
        </p:txBody>
      </p:sp>
      <p:sp>
        <p:nvSpPr>
          <p:cNvPr id="6" name="Content Placeholder 5"/>
          <p:cNvSpPr>
            <a:spLocks noGrp="1"/>
          </p:cNvSpPr>
          <p:nvPr>
            <p:ph sz="quarter" idx="15"/>
          </p:nvPr>
        </p:nvSpPr>
        <p:spPr>
          <a:xfrm>
            <a:off x="457200" y="4402667"/>
            <a:ext cx="8232128" cy="1798957"/>
          </a:xfrm>
        </p:spPr>
        <p:txBody>
          <a:bodyPr/>
          <a:lstStyle/>
          <a:p>
            <a:pPr marL="432" indent="0">
              <a:spcBef>
                <a:spcPts val="600"/>
              </a:spcBef>
              <a:buNone/>
            </a:pPr>
            <a:r>
              <a:rPr lang="en-US" sz="2000" noProof="0" dirty="0">
                <a:solidFill>
                  <a:schemeClr val="tx1"/>
                </a:solidFill>
              </a:rPr>
              <a:t>Another complicating factor is that </a:t>
            </a:r>
            <a:r>
              <a:rPr lang="en-US" sz="2000" b="1" noProof="0" dirty="0">
                <a:solidFill>
                  <a:schemeClr val="tx1"/>
                </a:solidFill>
              </a:rPr>
              <a:t>current</a:t>
            </a:r>
            <a:r>
              <a:rPr lang="en-US" sz="2000" noProof="0" dirty="0">
                <a:solidFill>
                  <a:schemeClr val="tx1"/>
                </a:solidFill>
              </a:rPr>
              <a:t> economic variables are not known; we usually can only know them for the </a:t>
            </a:r>
            <a:r>
              <a:rPr lang="en-US" sz="2000" b="1" noProof="0" dirty="0">
                <a:solidFill>
                  <a:schemeClr val="tx1"/>
                </a:solidFill>
              </a:rPr>
              <a:t>past</a:t>
            </a:r>
            <a:r>
              <a:rPr lang="en-US" sz="2000" noProof="0" dirty="0">
                <a:solidFill>
                  <a:schemeClr val="tx1"/>
                </a:solidFill>
              </a:rPr>
              <a:t>—that is, with a </a:t>
            </a:r>
            <a:r>
              <a:rPr lang="en-US" sz="2000" b="1" noProof="0" dirty="0">
                <a:solidFill>
                  <a:schemeClr val="tx1"/>
                </a:solidFill>
              </a:rPr>
              <a:t>lag</a:t>
            </a:r>
            <a:r>
              <a:rPr lang="en-US" sz="2000" noProof="0" dirty="0">
                <a:solidFill>
                  <a:schemeClr val="tx1"/>
                </a:solidFill>
              </a:rPr>
              <a:t>.</a:t>
            </a:r>
          </a:p>
          <a:p>
            <a:pPr>
              <a:spcBef>
                <a:spcPts val="600"/>
              </a:spcBef>
            </a:pPr>
            <a:r>
              <a:rPr lang="en-US" sz="2000" b="1" noProof="0" dirty="0">
                <a:solidFill>
                  <a:schemeClr val="tx1"/>
                </a:solidFill>
              </a:rPr>
              <a:t>In November 2001, N</a:t>
            </a:r>
            <a:r>
              <a:rPr lang="en-US" sz="200" b="1" noProof="0" dirty="0">
                <a:solidFill>
                  <a:schemeClr val="tx1"/>
                </a:solidFill>
              </a:rPr>
              <a:t> </a:t>
            </a:r>
            <a:r>
              <a:rPr lang="en-US" sz="2000" b="1" noProof="0" dirty="0">
                <a:solidFill>
                  <a:schemeClr val="tx1"/>
                </a:solidFill>
              </a:rPr>
              <a:t>B</a:t>
            </a:r>
            <a:r>
              <a:rPr lang="en-US" sz="200" b="1" noProof="0" dirty="0">
                <a:solidFill>
                  <a:schemeClr val="tx1"/>
                </a:solidFill>
              </a:rPr>
              <a:t> </a:t>
            </a:r>
            <a:r>
              <a:rPr lang="en-US" sz="2000" b="1" noProof="0" dirty="0">
                <a:solidFill>
                  <a:schemeClr val="tx1"/>
                </a:solidFill>
              </a:rPr>
              <a:t>E</a:t>
            </a:r>
            <a:r>
              <a:rPr lang="en-US" sz="200" b="1" noProof="0" dirty="0">
                <a:solidFill>
                  <a:schemeClr val="tx1"/>
                </a:solidFill>
              </a:rPr>
              <a:t> </a:t>
            </a:r>
            <a:r>
              <a:rPr lang="en-US" sz="2000" b="1" noProof="0" dirty="0">
                <a:solidFill>
                  <a:schemeClr val="tx1"/>
                </a:solidFill>
              </a:rPr>
              <a:t>R announced that the economy was in a recession that had begun in March 2001; several months later, it announced the recession ended… in November 2001.</a:t>
            </a:r>
          </a:p>
        </p:txBody>
      </p:sp>
    </p:spTree>
    <p:extLst>
      <p:ext uri="{BB962C8B-B14F-4D97-AF65-F5344CB8AC3E}">
        <p14:creationId xmlns:p14="http://schemas.microsoft.com/office/powerpoint/2010/main" val="88854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15.8 The Effect of a Poorly Timed Monetary Policy on the Economy</a:t>
            </a:r>
          </a:p>
        </p:txBody>
      </p:sp>
      <p:sp>
        <p:nvSpPr>
          <p:cNvPr id="5" name="Content Placeholder 4"/>
          <p:cNvSpPr>
            <a:spLocks noGrp="1"/>
          </p:cNvSpPr>
          <p:nvPr>
            <p:ph sz="quarter" idx="14"/>
          </p:nvPr>
        </p:nvSpPr>
        <p:spPr>
          <a:xfrm>
            <a:off x="457200" y="1558413"/>
            <a:ext cx="3936670" cy="2324819"/>
          </a:xfrm>
        </p:spPr>
        <p:txBody>
          <a:bodyPr/>
          <a:lstStyle/>
          <a:p>
            <a:pPr marL="432" indent="0">
              <a:spcBef>
                <a:spcPts val="1000"/>
              </a:spcBef>
              <a:buNone/>
            </a:pPr>
            <a:r>
              <a:rPr lang="en-US" sz="1800" noProof="0" dirty="0">
                <a:latin typeface="+mn-lt"/>
              </a:rPr>
              <a:t>Suppose a recession begins in August 2026.</a:t>
            </a:r>
          </a:p>
          <a:p>
            <a:pPr indent="-255600">
              <a:spcBef>
                <a:spcPts val="1000"/>
              </a:spcBef>
            </a:pPr>
            <a:r>
              <a:rPr lang="en-US" sz="1800" noProof="0" dirty="0">
                <a:latin typeface="+mn-lt"/>
              </a:rPr>
              <a:t>The Fed finds out about the recession with a lag.</a:t>
            </a:r>
          </a:p>
          <a:p>
            <a:pPr indent="-255600">
              <a:spcBef>
                <a:spcPts val="1000"/>
              </a:spcBef>
            </a:pPr>
            <a:r>
              <a:rPr lang="en-US" sz="1800" noProof="0" dirty="0">
                <a:latin typeface="+mn-lt"/>
              </a:rPr>
              <a:t>In June 2027, the Fed starts expansionary monetary policy, but the recession has already ended.</a:t>
            </a:r>
          </a:p>
        </p:txBody>
      </p:sp>
      <p:sp>
        <p:nvSpPr>
          <p:cNvPr id="6" name="Content Placeholder 5"/>
          <p:cNvSpPr>
            <a:spLocks noGrp="1"/>
          </p:cNvSpPr>
          <p:nvPr>
            <p:ph sz="quarter" idx="15"/>
          </p:nvPr>
        </p:nvSpPr>
        <p:spPr>
          <a:xfrm>
            <a:off x="457200" y="3983557"/>
            <a:ext cx="4019797" cy="2324818"/>
          </a:xfrm>
        </p:spPr>
        <p:txBody>
          <a:bodyPr/>
          <a:lstStyle/>
          <a:p>
            <a:pPr marL="432" indent="0">
              <a:spcBef>
                <a:spcPts val="1000"/>
              </a:spcBef>
              <a:buNone/>
            </a:pPr>
            <a:r>
              <a:rPr lang="en-US" sz="1800" noProof="0" dirty="0"/>
              <a:t>By keeping interest rates low for too long, the Fed encourages real G</a:t>
            </a:r>
            <a:r>
              <a:rPr lang="en-US" sz="100" noProof="0" dirty="0"/>
              <a:t> </a:t>
            </a:r>
            <a:r>
              <a:rPr lang="en-US" sz="1800" noProof="0" dirty="0"/>
              <a:t>D</a:t>
            </a:r>
            <a:r>
              <a:rPr lang="en-US" sz="100" noProof="0" dirty="0"/>
              <a:t> </a:t>
            </a:r>
            <a:r>
              <a:rPr lang="en-US" sz="1800" noProof="0" dirty="0"/>
              <a:t>P to go far beyond potential G</a:t>
            </a:r>
            <a:r>
              <a:rPr lang="en-US" sz="100" noProof="0" dirty="0"/>
              <a:t> </a:t>
            </a:r>
            <a:r>
              <a:rPr lang="en-US" sz="1800" noProof="0" dirty="0"/>
              <a:t>D</a:t>
            </a:r>
            <a:r>
              <a:rPr lang="en-US" sz="100" noProof="0" dirty="0"/>
              <a:t> </a:t>
            </a:r>
            <a:r>
              <a:rPr lang="en-US" sz="1800" noProof="0" dirty="0"/>
              <a:t>P. The result:</a:t>
            </a:r>
          </a:p>
          <a:p>
            <a:pPr>
              <a:spcBef>
                <a:spcPts val="1000"/>
              </a:spcBef>
            </a:pPr>
            <a:r>
              <a:rPr lang="en-US" sz="1800" noProof="0" dirty="0"/>
              <a:t>High inflation</a:t>
            </a:r>
          </a:p>
          <a:p>
            <a:pPr>
              <a:spcBef>
                <a:spcPts val="1000"/>
              </a:spcBef>
            </a:pPr>
            <a:r>
              <a:rPr lang="en-US" sz="1800" noProof="0" dirty="0"/>
              <a:t>The next recession will be more severe.</a:t>
            </a:r>
          </a:p>
        </p:txBody>
      </p:sp>
      <p:pic>
        <p:nvPicPr>
          <p:cNvPr id="8" name="Picture 7" descr="A graph depicts the effect of a poorly timed monetary policy on the economy over time. For long description in Notes pane, press F6.">
            <a:extLst>
              <a:ext uri="{FF2B5EF4-FFF2-40B4-BE49-F238E27FC236}">
                <a16:creationId xmlns:a16="http://schemas.microsoft.com/office/drawing/2014/main" id="{6B576113-9162-85BA-622D-B40CDE237052}"/>
              </a:ext>
            </a:extLst>
          </p:cNvPr>
          <p:cNvPicPr>
            <a:picLocks noChangeAspect="1"/>
          </p:cNvPicPr>
          <p:nvPr/>
        </p:nvPicPr>
        <p:blipFill>
          <a:blip r:embed="rId3"/>
          <a:stretch>
            <a:fillRect/>
          </a:stretch>
        </p:blipFill>
        <p:spPr>
          <a:xfrm>
            <a:off x="4572000" y="1961779"/>
            <a:ext cx="4194770" cy="2934441"/>
          </a:xfrm>
          <a:prstGeom prst="rect">
            <a:avLst/>
          </a:prstGeom>
        </p:spPr>
      </p:pic>
    </p:spTree>
    <p:extLst>
      <p:ext uri="{BB962C8B-B14F-4D97-AF65-F5344CB8AC3E}">
        <p14:creationId xmlns:p14="http://schemas.microsoft.com/office/powerpoint/2010/main" val="342874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Table 15.1 Fed Forecasts of Real G</a:t>
            </a:r>
            <a:r>
              <a:rPr lang="en-US" sz="100" noProof="0" dirty="0">
                <a:solidFill>
                  <a:schemeClr val="tx2"/>
                </a:solidFill>
              </a:rPr>
              <a:t> </a:t>
            </a:r>
            <a:r>
              <a:rPr lang="en-US" sz="3200" noProof="0" dirty="0">
                <a:solidFill>
                  <a:schemeClr val="tx2"/>
                </a:solidFill>
              </a:rPr>
              <a:t>D</a:t>
            </a:r>
            <a:r>
              <a:rPr lang="en-US" sz="100" noProof="0" dirty="0">
                <a:solidFill>
                  <a:schemeClr val="tx2"/>
                </a:solidFill>
              </a:rPr>
              <a:t> </a:t>
            </a:r>
            <a:r>
              <a:rPr lang="en-US" sz="3200" noProof="0" dirty="0">
                <a:solidFill>
                  <a:schemeClr val="tx2"/>
                </a:solidFill>
              </a:rPr>
              <a:t>P Growth During 2007 and 2008</a:t>
            </a:r>
          </a:p>
        </p:txBody>
      </p:sp>
      <p:graphicFrame>
        <p:nvGraphicFramePr>
          <p:cNvPr id="27" name="Table 26"/>
          <p:cNvGraphicFramePr>
            <a:graphicFrameLocks noGrp="1"/>
          </p:cNvGraphicFramePr>
          <p:nvPr>
            <p:extLst>
              <p:ext uri="{D42A27DB-BD31-4B8C-83A1-F6EECF244321}">
                <p14:modId xmlns:p14="http://schemas.microsoft.com/office/powerpoint/2010/main" val="3451719979"/>
              </p:ext>
            </p:extLst>
          </p:nvPr>
        </p:nvGraphicFramePr>
        <p:xfrm>
          <a:off x="468312" y="1584390"/>
          <a:ext cx="8207375" cy="1737360"/>
        </p:xfrm>
        <a:graphic>
          <a:graphicData uri="http://schemas.openxmlformats.org/drawingml/2006/table">
            <a:tbl>
              <a:tblPr firstRow="1" bandRow="1">
                <a:tableStyleId>{2D5ABB26-0587-4C30-8999-92F81FD0307C}</a:tableStyleId>
              </a:tblPr>
              <a:tblGrid>
                <a:gridCol w="1641475">
                  <a:extLst>
                    <a:ext uri="{9D8B030D-6E8A-4147-A177-3AD203B41FA5}">
                      <a16:colId xmlns:a16="http://schemas.microsoft.com/office/drawing/2014/main" val="3416911536"/>
                    </a:ext>
                  </a:extLst>
                </a:gridCol>
                <a:gridCol w="1641475">
                  <a:extLst>
                    <a:ext uri="{9D8B030D-6E8A-4147-A177-3AD203B41FA5}">
                      <a16:colId xmlns:a16="http://schemas.microsoft.com/office/drawing/2014/main" val="1831245109"/>
                    </a:ext>
                  </a:extLst>
                </a:gridCol>
                <a:gridCol w="1641475">
                  <a:extLst>
                    <a:ext uri="{9D8B030D-6E8A-4147-A177-3AD203B41FA5}">
                      <a16:colId xmlns:a16="http://schemas.microsoft.com/office/drawing/2014/main" val="2547938900"/>
                    </a:ext>
                  </a:extLst>
                </a:gridCol>
                <a:gridCol w="1641475">
                  <a:extLst>
                    <a:ext uri="{9D8B030D-6E8A-4147-A177-3AD203B41FA5}">
                      <a16:colId xmlns:a16="http://schemas.microsoft.com/office/drawing/2014/main" val="3477665689"/>
                    </a:ext>
                  </a:extLst>
                </a:gridCol>
                <a:gridCol w="1641475">
                  <a:extLst>
                    <a:ext uri="{9D8B030D-6E8A-4147-A177-3AD203B41FA5}">
                      <a16:colId xmlns:a16="http://schemas.microsoft.com/office/drawing/2014/main" val="1710721960"/>
                    </a:ext>
                  </a:extLst>
                </a:gridCol>
              </a:tblGrid>
              <a:tr h="3775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u="none" strike="noStrike" cap="none" baseline="0" dirty="0">
                          <a:latin typeface="+mn-lt"/>
                          <a:sym typeface="Arial"/>
                        </a:rPr>
                        <a:t>Date Forecast Was Made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u="none" strike="noStrike" cap="none" baseline="0" dirty="0">
                          <a:latin typeface="+mn-lt"/>
                          <a:sym typeface="Arial"/>
                        </a:rPr>
                        <a:t>Forecast Growth Rate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u="none" strike="noStrike" cap="none" baseline="0" dirty="0">
                          <a:latin typeface="+mn-lt"/>
                          <a:ea typeface="Arial"/>
                          <a:cs typeface="Arial"/>
                          <a:sym typeface="Arial"/>
                        </a:rPr>
                        <a:t>For 2007</a:t>
                      </a:r>
                      <a:endParaRPr lang="en-US" sz="1200" b="1" u="none" strike="noStrike" cap="none" baseline="0" dirty="0">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u="none" strike="noStrike" cap="none" baseline="0" dirty="0">
                          <a:latin typeface="+mn-lt"/>
                          <a:sym typeface="Arial"/>
                        </a:rPr>
                        <a:t>Forecast Growth Rate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u="none" strike="noStrike" cap="none" baseline="0" dirty="0">
                          <a:latin typeface="+mn-lt"/>
                          <a:ea typeface="Arial"/>
                          <a:cs typeface="Arial"/>
                          <a:sym typeface="Arial"/>
                        </a:rPr>
                        <a:t>For 2008</a:t>
                      </a:r>
                      <a:endParaRPr lang="en-US" sz="1200" b="1" u="none" strike="noStrike" cap="none" baseline="0" dirty="0">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u="none" strike="noStrike" cap="none" baseline="0" dirty="0">
                          <a:latin typeface="+mn-lt"/>
                          <a:sym typeface="Arial"/>
                        </a:rPr>
                        <a:t>Actual Growth Rate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u="none" strike="noStrike" cap="none" baseline="0" dirty="0">
                          <a:latin typeface="+mn-lt"/>
                          <a:ea typeface="Arial"/>
                          <a:cs typeface="Arial"/>
                          <a:sym typeface="Arial"/>
                        </a:rPr>
                        <a:t>2007</a:t>
                      </a:r>
                      <a:endParaRPr lang="en-US" sz="1200" b="1" u="none" strike="noStrike" cap="none" baseline="0" dirty="0">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u="none" strike="noStrike" cap="none" baseline="0" dirty="0">
                          <a:latin typeface="+mn-lt"/>
                          <a:sym typeface="Arial"/>
                        </a:rPr>
                        <a:t>Actual Growth Rate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u="none" strike="noStrike" cap="none" baseline="0" dirty="0">
                          <a:latin typeface="+mn-lt"/>
                          <a:ea typeface="Arial"/>
                          <a:cs typeface="Arial"/>
                          <a:sym typeface="Arial"/>
                        </a:rPr>
                        <a:t>2008</a:t>
                      </a:r>
                      <a:endParaRPr lang="en-US" sz="1200" b="1" u="none" strike="noStrike" cap="none" baseline="0" dirty="0">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8184461"/>
                  </a:ext>
                </a:extLst>
              </a:tr>
              <a:tr h="1719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February 2006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3% to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No forecast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655154"/>
                  </a:ext>
                </a:extLst>
              </a:tr>
              <a:tr h="1719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May 2006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2.5% to 3.25%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No forecast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4236340"/>
                  </a:ext>
                </a:extLst>
              </a:tr>
              <a:tr h="212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February 2007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2.25% to 3.25%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2.5% to 3.25%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8328764"/>
                  </a:ext>
                </a:extLst>
              </a:tr>
              <a:tr h="1719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July 2007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No forecast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2.5% to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cap="none" baseline="0" dirty="0">
                          <a:latin typeface="+mn-lt"/>
                          <a:ea typeface="Arial"/>
                          <a:cs typeface="Arial"/>
                          <a:sym typeface="Aria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638687"/>
                  </a:ext>
                </a:extLst>
              </a:tr>
            </a:tbl>
          </a:graphicData>
        </a:graphic>
      </p:graphicFrame>
      <p:sp>
        <p:nvSpPr>
          <p:cNvPr id="13" name="Content Placeholder 12"/>
          <p:cNvSpPr>
            <a:spLocks noGrp="1"/>
          </p:cNvSpPr>
          <p:nvPr>
            <p:ph sz="quarter" idx="13"/>
          </p:nvPr>
        </p:nvSpPr>
        <p:spPr>
          <a:xfrm>
            <a:off x="457200" y="3449110"/>
            <a:ext cx="8218487" cy="1055157"/>
          </a:xfrm>
        </p:spPr>
        <p:txBody>
          <a:bodyPr/>
          <a:lstStyle/>
          <a:p>
            <a:pPr marL="432" lvl="0" indent="0">
              <a:spcBef>
                <a:spcPts val="600"/>
              </a:spcBef>
              <a:buNone/>
            </a:pPr>
            <a:r>
              <a:rPr lang="en-US" sz="1800" noProof="0" dirty="0">
                <a:solidFill>
                  <a:srgbClr val="000000"/>
                </a:solidFill>
              </a:rPr>
              <a:t>The Fed tries to set policy according to what it </a:t>
            </a:r>
            <a:r>
              <a:rPr lang="en-US" sz="1800" b="1" noProof="0" dirty="0">
                <a:solidFill>
                  <a:srgbClr val="000000"/>
                </a:solidFill>
              </a:rPr>
              <a:t>forecasts</a:t>
            </a:r>
            <a:r>
              <a:rPr lang="en-US" sz="1800" noProof="0" dirty="0">
                <a:solidFill>
                  <a:srgbClr val="000000"/>
                </a:solidFill>
              </a:rPr>
              <a:t> the state of the economy will be in the future.</a:t>
            </a:r>
          </a:p>
          <a:p>
            <a:pPr lvl="0">
              <a:spcBef>
                <a:spcPts val="600"/>
              </a:spcBef>
            </a:pPr>
            <a:r>
              <a:rPr lang="en-US" sz="1800" noProof="0" dirty="0">
                <a:solidFill>
                  <a:srgbClr val="000000"/>
                </a:solidFill>
              </a:rPr>
              <a:t>Good policy requires accurate forecasts.</a:t>
            </a:r>
          </a:p>
        </p:txBody>
      </p:sp>
      <p:sp>
        <p:nvSpPr>
          <p:cNvPr id="14" name="Content Placeholder 13"/>
          <p:cNvSpPr>
            <a:spLocks noGrp="1"/>
          </p:cNvSpPr>
          <p:nvPr>
            <p:ph sz="quarter" idx="14"/>
          </p:nvPr>
        </p:nvSpPr>
        <p:spPr>
          <a:xfrm>
            <a:off x="457200" y="4631627"/>
            <a:ext cx="3855156" cy="290329"/>
          </a:xfrm>
        </p:spPr>
        <p:txBody>
          <a:bodyPr tIns="0" rIns="0" bIns="0"/>
          <a:lstStyle/>
          <a:p>
            <a:pPr marL="432" indent="0">
              <a:buNone/>
            </a:pPr>
            <a:r>
              <a:rPr lang="en-US" sz="1800" noProof="0" dirty="0">
                <a:solidFill>
                  <a:srgbClr val="000000"/>
                </a:solidFill>
              </a:rPr>
              <a:t>The forecasts of most economists in</a:t>
            </a:r>
            <a:endParaRPr lang="en-US" sz="1800" noProof="0" dirty="0"/>
          </a:p>
        </p:txBody>
      </p:sp>
      <p:graphicFrame>
        <p:nvGraphicFramePr>
          <p:cNvPr id="28" name="Object 27" descr="2006 slash 2007"/>
          <p:cNvGraphicFramePr>
            <a:graphicFrameLocks noChangeAspect="1"/>
          </p:cNvGraphicFramePr>
          <p:nvPr>
            <p:extLst>
              <p:ext uri="{D42A27DB-BD31-4B8C-83A1-F6EECF244321}">
                <p14:modId xmlns:p14="http://schemas.microsoft.com/office/powerpoint/2010/main" val="2867853673"/>
              </p:ext>
            </p:extLst>
          </p:nvPr>
        </p:nvGraphicFramePr>
        <p:xfrm>
          <a:off x="4380090" y="4670109"/>
          <a:ext cx="1115644" cy="236652"/>
        </p:xfrm>
        <a:graphic>
          <a:graphicData uri="http://schemas.openxmlformats.org/presentationml/2006/ole">
            <mc:AlternateContent xmlns:mc="http://schemas.openxmlformats.org/markup-compatibility/2006">
              <mc:Choice xmlns:v="urn:schemas-microsoft-com:vml" Requires="v">
                <p:oleObj name="Equation" r:id="rId2" imgW="838080" imgH="177480" progId="Equation.DSMT4">
                  <p:embed/>
                </p:oleObj>
              </mc:Choice>
              <mc:Fallback>
                <p:oleObj name="Equation" r:id="rId2" imgW="838080" imgH="177480" progId="Equation.DSMT4">
                  <p:embed/>
                  <p:pic>
                    <p:nvPicPr>
                      <p:cNvPr id="28" name="Object 27" descr="2006 slash 2007"/>
                      <p:cNvPicPr/>
                      <p:nvPr/>
                    </p:nvPicPr>
                    <p:blipFill>
                      <a:blip r:embed="rId3"/>
                      <a:stretch>
                        <a:fillRect/>
                      </a:stretch>
                    </p:blipFill>
                    <p:spPr>
                      <a:xfrm>
                        <a:off x="4380090" y="4670109"/>
                        <a:ext cx="1115644" cy="236652"/>
                      </a:xfrm>
                      <a:prstGeom prst="rect">
                        <a:avLst/>
                      </a:prstGeom>
                    </p:spPr>
                  </p:pic>
                </p:oleObj>
              </mc:Fallback>
            </mc:AlternateContent>
          </a:graphicData>
        </a:graphic>
      </p:graphicFrame>
      <p:sp>
        <p:nvSpPr>
          <p:cNvPr id="15" name="Content Placeholder 14"/>
          <p:cNvSpPr>
            <a:spLocks noGrp="1"/>
          </p:cNvSpPr>
          <p:nvPr>
            <p:ph sz="quarter" idx="15"/>
          </p:nvPr>
        </p:nvSpPr>
        <p:spPr>
          <a:xfrm>
            <a:off x="5599289" y="4631627"/>
            <a:ext cx="2359378" cy="290329"/>
          </a:xfrm>
        </p:spPr>
        <p:txBody>
          <a:bodyPr lIns="0" tIns="0" rIns="0" bIns="0"/>
          <a:lstStyle/>
          <a:p>
            <a:pPr marL="432" indent="0">
              <a:buNone/>
            </a:pPr>
            <a:r>
              <a:rPr lang="en-US" sz="1800" noProof="0" dirty="0">
                <a:solidFill>
                  <a:srgbClr val="000000"/>
                </a:solidFill>
              </a:rPr>
              <a:t>did not anticipate the</a:t>
            </a:r>
            <a:endParaRPr lang="en-US" sz="1800" noProof="0" dirty="0"/>
          </a:p>
        </p:txBody>
      </p:sp>
      <p:sp>
        <p:nvSpPr>
          <p:cNvPr id="16" name="Content Placeholder 15"/>
          <p:cNvSpPr>
            <a:spLocks noGrp="1"/>
          </p:cNvSpPr>
          <p:nvPr>
            <p:ph sz="quarter" idx="16"/>
          </p:nvPr>
        </p:nvSpPr>
        <p:spPr>
          <a:xfrm>
            <a:off x="457200" y="4970293"/>
            <a:ext cx="8218487" cy="685440"/>
          </a:xfrm>
        </p:spPr>
        <p:txBody>
          <a:bodyPr tIns="0" rIns="0" bIns="0"/>
          <a:lstStyle/>
          <a:p>
            <a:pPr marL="432" lvl="0" indent="0">
              <a:spcBef>
                <a:spcPts val="600"/>
              </a:spcBef>
              <a:buNone/>
            </a:pPr>
            <a:r>
              <a:rPr lang="en-US" sz="1800" noProof="0" dirty="0">
                <a:solidFill>
                  <a:srgbClr val="000000"/>
                </a:solidFill>
              </a:rPr>
              <a:t>severity of the coming recession.</a:t>
            </a:r>
          </a:p>
          <a:p>
            <a:pPr lvl="0">
              <a:spcBef>
                <a:spcPts val="600"/>
              </a:spcBef>
            </a:pPr>
            <a:r>
              <a:rPr lang="en-US" sz="1800" noProof="0" dirty="0">
                <a:solidFill>
                  <a:srgbClr val="000000"/>
                </a:solidFill>
              </a:rPr>
              <a:t>So the Fed missed the opportunity to dampen the effects of the recession</a:t>
            </a:r>
            <a:endParaRPr lang="en-US" sz="1800" noProof="0" dirty="0"/>
          </a:p>
        </p:txBody>
      </p:sp>
    </p:spTree>
    <p:extLst>
      <p:ext uri="{BB962C8B-B14F-4D97-AF65-F5344CB8AC3E}">
        <p14:creationId xmlns:p14="http://schemas.microsoft.com/office/powerpoint/2010/main" val="21269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fade">
                                      <p:cBhvr>
                                        <p:cTn id="31" dur="500"/>
                                        <p:tgtEl>
                                          <p:spTgt spid="16">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
                                            <p:txEl>
                                              <p:pRg st="1" end="1"/>
                                            </p:txEl>
                                          </p:spTgt>
                                        </p:tgtEl>
                                        <p:attrNameLst>
                                          <p:attrName>style.visibility</p:attrName>
                                        </p:attrNameLst>
                                      </p:cBhvr>
                                      <p:to>
                                        <p:strVal val="visible"/>
                                      </p:to>
                                    </p:set>
                                    <p:animEffect transition="in" filter="fade">
                                      <p:cBhvr>
                                        <p:cTn id="35"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P spid="15" grpId="0" build="p"/>
      <p:bldP spid="1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Trying to Hit a Moving Target</a:t>
            </a:r>
          </a:p>
        </p:txBody>
      </p:sp>
      <p:pic>
        <p:nvPicPr>
          <p:cNvPr id="7" name="Picture 6" descr="A graph depicts amendments to the estimates of the real G D P growth between 2008 and 2023. For long description in Notes pane, press F6.">
            <a:extLst>
              <a:ext uri="{FF2B5EF4-FFF2-40B4-BE49-F238E27FC236}">
                <a16:creationId xmlns:a16="http://schemas.microsoft.com/office/drawing/2014/main" id="{6E06387E-566C-9EB1-4759-76404F45CF3C}"/>
              </a:ext>
            </a:extLst>
          </p:cNvPr>
          <p:cNvPicPr>
            <a:picLocks noChangeAspect="1"/>
          </p:cNvPicPr>
          <p:nvPr/>
        </p:nvPicPr>
        <p:blipFill>
          <a:blip r:embed="rId3"/>
          <a:stretch>
            <a:fillRect/>
          </a:stretch>
        </p:blipFill>
        <p:spPr>
          <a:xfrm>
            <a:off x="1524714" y="1557338"/>
            <a:ext cx="6094571" cy="2836539"/>
          </a:xfrm>
          <a:prstGeom prst="rect">
            <a:avLst/>
          </a:prstGeom>
        </p:spPr>
      </p:pic>
      <p:sp>
        <p:nvSpPr>
          <p:cNvPr id="6" name="Content Placeholder 5"/>
          <p:cNvSpPr>
            <a:spLocks noGrp="1"/>
          </p:cNvSpPr>
          <p:nvPr>
            <p:ph sz="quarter" idx="15"/>
          </p:nvPr>
        </p:nvSpPr>
        <p:spPr>
          <a:xfrm>
            <a:off x="468313" y="4526653"/>
            <a:ext cx="8218487" cy="1670948"/>
          </a:xfrm>
        </p:spPr>
        <p:txBody>
          <a:bodyPr tIns="0"/>
          <a:lstStyle/>
          <a:p>
            <a:pPr marL="432" indent="0">
              <a:spcBef>
                <a:spcPts val="600"/>
              </a:spcBef>
              <a:buNone/>
            </a:pPr>
            <a:r>
              <a:rPr lang="en-US" sz="1600" noProof="0" dirty="0"/>
              <a:t>As if the Fed’s job wasn’t hard enough, it also has to deal with </a:t>
            </a:r>
            <a:r>
              <a:rPr lang="en-US" sz="1600" b="1" noProof="0" dirty="0"/>
              <a:t>changing</a:t>
            </a:r>
            <a:r>
              <a:rPr lang="en-US" sz="1600" b="1" i="1" noProof="0" dirty="0"/>
              <a:t> </a:t>
            </a:r>
            <a:r>
              <a:rPr lang="en-US" sz="1600" b="1" noProof="0" dirty="0"/>
              <a:t>estimates</a:t>
            </a:r>
            <a:r>
              <a:rPr lang="en-US" sz="1600" b="1" i="1" noProof="0" dirty="0"/>
              <a:t> </a:t>
            </a:r>
            <a:r>
              <a:rPr lang="en-US" sz="1600" noProof="0" dirty="0"/>
              <a:t>of important economic variables.</a:t>
            </a:r>
          </a:p>
          <a:p>
            <a:pPr>
              <a:spcBef>
                <a:spcPts val="600"/>
              </a:spcBef>
            </a:pPr>
            <a:r>
              <a:rPr lang="en-US" sz="1600" noProof="0" dirty="0"/>
              <a:t>G</a:t>
            </a:r>
            <a:r>
              <a:rPr lang="en-US" sz="100" noProof="0" dirty="0"/>
              <a:t> </a:t>
            </a:r>
            <a:r>
              <a:rPr lang="en-US" sz="1600" noProof="0" dirty="0"/>
              <a:t>D</a:t>
            </a:r>
            <a:r>
              <a:rPr lang="en-US" sz="100" noProof="0" dirty="0"/>
              <a:t> </a:t>
            </a:r>
            <a:r>
              <a:rPr lang="en-US" sz="1600" noProof="0" dirty="0"/>
              <a:t>P from the first quarter of 2008 was initially estimated to have increased by 0.6 percent. But the estimate changed over time.</a:t>
            </a:r>
          </a:p>
          <a:p>
            <a:pPr>
              <a:spcBef>
                <a:spcPts val="600"/>
              </a:spcBef>
            </a:pPr>
            <a:r>
              <a:rPr lang="en-US" sz="1600" noProof="0" dirty="0"/>
              <a:t>Not only was it revised later in 2008, it was revised in 2009, 2011, 2013, and even again in 2018 and 2021!</a:t>
            </a:r>
          </a:p>
        </p:txBody>
      </p:sp>
    </p:spTree>
    <p:extLst>
      <p:ext uri="{BB962C8B-B14F-4D97-AF65-F5344CB8AC3E}">
        <p14:creationId xmlns:p14="http://schemas.microsoft.com/office/powerpoint/2010/main" val="327900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15.9 Expansionary and Contractionary Monetary Policies</a:t>
            </a:r>
          </a:p>
        </p:txBody>
      </p:sp>
      <p:pic>
        <p:nvPicPr>
          <p:cNvPr id="3" name="Picture 2" descr="Diagrams A and B compare expansionary and contractionary monetary policies. For long description in Notes pane, press F6."/>
          <p:cNvPicPr>
            <a:picLocks noChangeAspect="1"/>
          </p:cNvPicPr>
          <p:nvPr/>
        </p:nvPicPr>
        <p:blipFill>
          <a:blip r:embed="rId3"/>
          <a:stretch>
            <a:fillRect/>
          </a:stretch>
        </p:blipFill>
        <p:spPr>
          <a:xfrm>
            <a:off x="1084786" y="1613783"/>
            <a:ext cx="6974428" cy="2566638"/>
          </a:xfrm>
          <a:prstGeom prst="rect">
            <a:avLst/>
          </a:prstGeom>
        </p:spPr>
      </p:pic>
      <p:sp>
        <p:nvSpPr>
          <p:cNvPr id="9" name="Content Placeholder 8"/>
          <p:cNvSpPr>
            <a:spLocks noGrp="1"/>
          </p:cNvSpPr>
          <p:nvPr>
            <p:ph sz="quarter" idx="15"/>
          </p:nvPr>
        </p:nvSpPr>
        <p:spPr>
          <a:xfrm>
            <a:off x="468313" y="4368216"/>
            <a:ext cx="8218487" cy="1829385"/>
          </a:xfrm>
        </p:spPr>
        <p:txBody>
          <a:bodyPr/>
          <a:lstStyle/>
          <a:p>
            <a:pPr marL="432" indent="0">
              <a:spcBef>
                <a:spcPts val="600"/>
              </a:spcBef>
              <a:buNone/>
            </a:pPr>
            <a:r>
              <a:rPr lang="en-US" sz="2000" noProof="0" dirty="0"/>
              <a:t>In each of these steps, the changes are relative to what would have happened </a:t>
            </a:r>
            <a:r>
              <a:rPr lang="en-US" sz="2000" b="1" noProof="0" dirty="0"/>
              <a:t>without</a:t>
            </a:r>
            <a:r>
              <a:rPr lang="en-US" sz="2000" noProof="0" dirty="0"/>
              <a:t> the monetary policy.</a:t>
            </a:r>
          </a:p>
          <a:p>
            <a:pPr marL="432" indent="0">
              <a:spcBef>
                <a:spcPts val="600"/>
              </a:spcBef>
              <a:buNone/>
            </a:pPr>
            <a:r>
              <a:rPr lang="en-US" sz="2000" noProof="0" dirty="0"/>
              <a:t>Expansionary monetary policy is sometimes called “loose” or “easy” monetary policy.</a:t>
            </a:r>
          </a:p>
          <a:p>
            <a:pPr marL="432" indent="0">
              <a:spcBef>
                <a:spcPts val="600"/>
              </a:spcBef>
              <a:buNone/>
            </a:pPr>
            <a:r>
              <a:rPr lang="en-US" sz="2000" noProof="0" dirty="0"/>
              <a:t>Contractionary monetary policy is “tight” monetary policy.</a:t>
            </a:r>
          </a:p>
        </p:txBody>
      </p:sp>
    </p:spTree>
    <p:extLst>
      <p:ext uri="{BB962C8B-B14F-4D97-AF65-F5344CB8AC3E}">
        <p14:creationId xmlns:p14="http://schemas.microsoft.com/office/powerpoint/2010/main" val="359880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noProof="0" dirty="0"/>
              <a:t>15.4 Monetary Policy in the Dynamic Aggregate Demand and Aggregate Supply Model</a:t>
            </a:r>
          </a:p>
        </p:txBody>
      </p:sp>
      <p:sp>
        <p:nvSpPr>
          <p:cNvPr id="4" name="Content Placeholder 3"/>
          <p:cNvSpPr>
            <a:spLocks noGrp="1"/>
          </p:cNvSpPr>
          <p:nvPr>
            <p:ph sz="quarter" idx="13"/>
          </p:nvPr>
        </p:nvSpPr>
        <p:spPr>
          <a:xfrm>
            <a:off x="457200" y="1573104"/>
            <a:ext cx="8232128" cy="765149"/>
          </a:xfrm>
        </p:spPr>
        <p:txBody>
          <a:bodyPr/>
          <a:lstStyle/>
          <a:p>
            <a:pPr marL="432" indent="0">
              <a:buNone/>
            </a:pPr>
            <a:r>
              <a:rPr lang="en-US" sz="1800" b="1" noProof="0" dirty="0"/>
              <a:t>Use the dynamic aggregate demand and aggregate supply model to analyze monetary policy.</a:t>
            </a:r>
          </a:p>
        </p:txBody>
      </p:sp>
      <p:sp>
        <p:nvSpPr>
          <p:cNvPr id="5" name="Content Placeholder 4"/>
          <p:cNvSpPr>
            <a:spLocks noGrp="1"/>
          </p:cNvSpPr>
          <p:nvPr>
            <p:ph sz="quarter" idx="14"/>
          </p:nvPr>
        </p:nvSpPr>
        <p:spPr>
          <a:xfrm>
            <a:off x="457200" y="2449091"/>
            <a:ext cx="8232128" cy="1199408"/>
          </a:xfrm>
        </p:spPr>
        <p:txBody>
          <a:bodyPr/>
          <a:lstStyle/>
          <a:p>
            <a:pPr marL="432" indent="0">
              <a:spcBef>
                <a:spcPts val="1000"/>
              </a:spcBef>
              <a:buNone/>
            </a:pPr>
            <a:r>
              <a:rPr lang="en-US" sz="1800" noProof="0" dirty="0"/>
              <a:t>We used the static </a:t>
            </a:r>
            <a:r>
              <a:rPr lang="en-US" sz="1800" i="1" noProof="0" dirty="0"/>
              <a:t>A</a:t>
            </a:r>
            <a:r>
              <a:rPr lang="en-US" sz="100" noProof="0" dirty="0"/>
              <a:t> </a:t>
            </a:r>
            <a:r>
              <a:rPr lang="en-US" sz="1800" i="1" noProof="0" dirty="0"/>
              <a:t>D</a:t>
            </a:r>
            <a:r>
              <a:rPr lang="en-US" sz="1800" noProof="0" dirty="0"/>
              <a:t>-</a:t>
            </a:r>
            <a:r>
              <a:rPr lang="en-US" sz="1800" i="1" noProof="0" dirty="0"/>
              <a:t>A</a:t>
            </a:r>
            <a:r>
              <a:rPr lang="en-US" sz="100" noProof="0" dirty="0"/>
              <a:t> </a:t>
            </a:r>
            <a:r>
              <a:rPr lang="en-US" sz="1800" i="1" noProof="0" dirty="0"/>
              <a:t>S</a:t>
            </a:r>
            <a:r>
              <a:rPr lang="en-US" sz="1800" noProof="0" dirty="0"/>
              <a:t> model initially for simplicity.</a:t>
            </a:r>
          </a:p>
          <a:p>
            <a:r>
              <a:rPr lang="en-US" sz="1800" noProof="0" dirty="0"/>
              <a:t>But in reality, potential G</a:t>
            </a:r>
            <a:r>
              <a:rPr lang="en-US" sz="100" noProof="0" dirty="0"/>
              <a:t> </a:t>
            </a:r>
            <a:r>
              <a:rPr lang="en-US" sz="1800" noProof="0" dirty="0"/>
              <a:t>D</a:t>
            </a:r>
            <a:r>
              <a:rPr lang="en-US" sz="100" noProof="0" dirty="0"/>
              <a:t> </a:t>
            </a:r>
            <a:r>
              <a:rPr lang="en-US" sz="1800" noProof="0" dirty="0"/>
              <a:t>P increases every year (long-run growth) and the economy generally experiences inflation every year.</a:t>
            </a:r>
          </a:p>
        </p:txBody>
      </p:sp>
      <p:sp>
        <p:nvSpPr>
          <p:cNvPr id="6" name="Content Placeholder 5"/>
          <p:cNvSpPr>
            <a:spLocks noGrp="1"/>
          </p:cNvSpPr>
          <p:nvPr>
            <p:ph sz="quarter" idx="15"/>
          </p:nvPr>
        </p:nvSpPr>
        <p:spPr>
          <a:xfrm>
            <a:off x="457200" y="3756732"/>
            <a:ext cx="8232128" cy="2553412"/>
          </a:xfrm>
        </p:spPr>
        <p:txBody>
          <a:bodyPr/>
          <a:lstStyle/>
          <a:p>
            <a:pPr marL="432" indent="0">
              <a:spcBef>
                <a:spcPts val="1000"/>
              </a:spcBef>
              <a:buNone/>
            </a:pPr>
            <a:r>
              <a:rPr lang="en-US" sz="1800" noProof="0" dirty="0"/>
              <a:t>We can account for these in the </a:t>
            </a:r>
            <a:r>
              <a:rPr lang="en-US" sz="1800" b="1" noProof="0" dirty="0"/>
              <a:t>dynamic aggregate demand and aggregate supply model</a:t>
            </a:r>
            <a:r>
              <a:rPr lang="en-US" sz="1800" noProof="0" dirty="0"/>
              <a:t>. Recall that this features:</a:t>
            </a:r>
          </a:p>
          <a:p>
            <a:r>
              <a:rPr lang="en-US" sz="1800" noProof="0" dirty="0"/>
              <a:t>Annual increases in long-run aggregate supply (potential G</a:t>
            </a:r>
            <a:r>
              <a:rPr lang="en-US" sz="100" noProof="0" dirty="0"/>
              <a:t> </a:t>
            </a:r>
            <a:r>
              <a:rPr lang="en-US" sz="1800" noProof="0" dirty="0"/>
              <a:t>D</a:t>
            </a:r>
            <a:r>
              <a:rPr lang="en-US" sz="100" noProof="0" dirty="0"/>
              <a:t> </a:t>
            </a:r>
            <a:r>
              <a:rPr lang="en-US" sz="1800" noProof="0" dirty="0"/>
              <a:t>P)</a:t>
            </a:r>
          </a:p>
          <a:p>
            <a:r>
              <a:rPr lang="en-US" sz="1800" noProof="0" dirty="0"/>
              <a:t>Typically, larger annual increases in aggregate demand</a:t>
            </a:r>
          </a:p>
          <a:p>
            <a:r>
              <a:rPr lang="en-US" sz="1800" noProof="0" dirty="0"/>
              <a:t>Typically, smaller annual increases in short-run aggregate supply</a:t>
            </a:r>
          </a:p>
          <a:p>
            <a:r>
              <a:rPr lang="en-US" sz="1800" noProof="0" dirty="0"/>
              <a:t>Typically, therefore, annual increases in the price level</a:t>
            </a:r>
          </a:p>
        </p:txBody>
      </p:sp>
    </p:spTree>
    <p:extLst>
      <p:ext uri="{BB962C8B-B14F-4D97-AF65-F5344CB8AC3E}">
        <p14:creationId xmlns:p14="http://schemas.microsoft.com/office/powerpoint/2010/main" val="45549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6001"/>
            <a:ext cx="8229600" cy="966649"/>
          </a:xfrm>
        </p:spPr>
        <p:txBody>
          <a:bodyPr/>
          <a:lstStyle/>
          <a:p>
            <a:r>
              <a:rPr lang="en-US" noProof="0" dirty="0"/>
              <a:t>15.1 What Is Monetary Policy?</a:t>
            </a:r>
          </a:p>
        </p:txBody>
      </p:sp>
      <p:sp>
        <p:nvSpPr>
          <p:cNvPr id="4" name="Content Placeholder 3"/>
          <p:cNvSpPr>
            <a:spLocks noGrp="1"/>
          </p:cNvSpPr>
          <p:nvPr>
            <p:ph sz="quarter" idx="13"/>
          </p:nvPr>
        </p:nvSpPr>
        <p:spPr>
          <a:xfrm>
            <a:off x="457200" y="1573910"/>
            <a:ext cx="8229600" cy="801159"/>
          </a:xfrm>
        </p:spPr>
        <p:txBody>
          <a:bodyPr/>
          <a:lstStyle/>
          <a:p>
            <a:pPr marL="432" indent="0">
              <a:buNone/>
            </a:pPr>
            <a:r>
              <a:rPr lang="en-US" sz="2000" b="1" noProof="0" dirty="0">
                <a:solidFill>
                  <a:schemeClr val="tx1"/>
                </a:solidFill>
              </a:rPr>
              <a:t>Define monetary policy and describe the Federal Reserve’s monetary policy goals.</a:t>
            </a:r>
          </a:p>
        </p:txBody>
      </p:sp>
      <p:sp>
        <p:nvSpPr>
          <p:cNvPr id="5" name="Content Placeholder 4"/>
          <p:cNvSpPr>
            <a:spLocks noGrp="1"/>
          </p:cNvSpPr>
          <p:nvPr>
            <p:ph sz="quarter" idx="14"/>
          </p:nvPr>
        </p:nvSpPr>
        <p:spPr>
          <a:xfrm>
            <a:off x="457200" y="2504642"/>
            <a:ext cx="8347166" cy="3661027"/>
          </a:xfrm>
        </p:spPr>
        <p:txBody>
          <a:bodyPr/>
          <a:lstStyle/>
          <a:p>
            <a:pPr marL="432" indent="0">
              <a:buNone/>
            </a:pPr>
            <a:r>
              <a:rPr lang="en-US" noProof="0" dirty="0">
                <a:solidFill>
                  <a:schemeClr val="tx1"/>
                </a:solidFill>
              </a:rPr>
              <a:t>In Chapter 24, we introduced the monetary policy tools that the Federal Reserve can use to influence the money supply. In this chapter, </a:t>
            </a:r>
          </a:p>
          <a:p>
            <a:r>
              <a:rPr lang="en-US" noProof="0" dirty="0">
                <a:solidFill>
                  <a:schemeClr val="tx1"/>
                </a:solidFill>
              </a:rPr>
              <a:t>We’ll address how and why the Fed takes the actions that it does.</a:t>
            </a:r>
          </a:p>
          <a:p>
            <a:r>
              <a:rPr lang="en-US" noProof="0" dirty="0">
                <a:solidFill>
                  <a:schemeClr val="tx1"/>
                </a:solidFill>
              </a:rPr>
              <a:t>We’ll pay special attention to the unique circumstances surrounding the recessions of 2007–2009 and 2020 and the Fed’s responses to those circumstances.</a:t>
            </a:r>
          </a:p>
        </p:txBody>
      </p:sp>
    </p:spTree>
    <p:extLst>
      <p:ext uri="{BB962C8B-B14F-4D97-AF65-F5344CB8AC3E}">
        <p14:creationId xmlns:p14="http://schemas.microsoft.com/office/powerpoint/2010/main" val="152110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15.10 An Expansionary Monetary Policy </a:t>
            </a:r>
            <a:r>
              <a:rPr lang="en-US" sz="2000" b="0" noProof="0" dirty="0"/>
              <a:t>(1 of 2)</a:t>
            </a:r>
            <a:endParaRPr lang="en-US" sz="2000" noProof="0" dirty="0"/>
          </a:p>
        </p:txBody>
      </p:sp>
      <p:sp>
        <p:nvSpPr>
          <p:cNvPr id="6" name="Content Placeholder 5"/>
          <p:cNvSpPr>
            <a:spLocks noGrp="1"/>
          </p:cNvSpPr>
          <p:nvPr>
            <p:ph sz="quarter" idx="15"/>
          </p:nvPr>
        </p:nvSpPr>
        <p:spPr>
          <a:xfrm>
            <a:off x="457200" y="1558412"/>
            <a:ext cx="3112936" cy="3574903"/>
          </a:xfrm>
        </p:spPr>
        <p:txBody>
          <a:bodyPr/>
          <a:lstStyle/>
          <a:p>
            <a:pPr marL="432" indent="0">
              <a:spcBef>
                <a:spcPts val="1000"/>
              </a:spcBef>
              <a:buNone/>
            </a:pPr>
            <a:r>
              <a:rPr lang="en-US" sz="2000" noProof="0" dirty="0"/>
              <a:t>In period 1, the economy is in long-run equilibrium at $20.0 trillion.</a:t>
            </a:r>
          </a:p>
          <a:p>
            <a:pPr marL="432" indent="0">
              <a:spcBef>
                <a:spcPts val="1000"/>
              </a:spcBef>
              <a:buNone/>
            </a:pPr>
            <a:r>
              <a:rPr lang="en-US" sz="2000" noProof="0" dirty="0"/>
              <a:t>The Fed forecasts that aggregate demand will not rise fast enough, so that in period 2, the short-run equilibrium will fall below potential G</a:t>
            </a:r>
            <a:r>
              <a:rPr lang="en-US" sz="100" noProof="0" dirty="0"/>
              <a:t> </a:t>
            </a:r>
            <a:r>
              <a:rPr lang="en-US" sz="2000" noProof="0" dirty="0"/>
              <a:t>D</a:t>
            </a:r>
            <a:r>
              <a:rPr lang="en-US" sz="100" noProof="0" dirty="0"/>
              <a:t> </a:t>
            </a:r>
            <a:r>
              <a:rPr lang="en-US" sz="2000" noProof="0" dirty="0"/>
              <a:t>P, at $20.3 trillion.</a:t>
            </a:r>
          </a:p>
        </p:txBody>
      </p:sp>
      <p:pic>
        <p:nvPicPr>
          <p:cNvPr id="8" name="Picture 7" descr="A graph depicts an expansionary monetary policy. For long description in Notes pane, press F6.">
            <a:extLst>
              <a:ext uri="{FF2B5EF4-FFF2-40B4-BE49-F238E27FC236}">
                <a16:creationId xmlns:a16="http://schemas.microsoft.com/office/drawing/2014/main" id="{FA09F7B2-61AD-8480-D9F9-7D4B5432ADD1}"/>
              </a:ext>
            </a:extLst>
          </p:cNvPr>
          <p:cNvPicPr>
            <a:picLocks noChangeAspect="1"/>
          </p:cNvPicPr>
          <p:nvPr/>
        </p:nvPicPr>
        <p:blipFill>
          <a:blip r:embed="rId3"/>
          <a:stretch>
            <a:fillRect/>
          </a:stretch>
        </p:blipFill>
        <p:spPr>
          <a:xfrm>
            <a:off x="3916667" y="1707782"/>
            <a:ext cx="4770134" cy="3425533"/>
          </a:xfrm>
          <a:prstGeom prst="rect">
            <a:avLst/>
          </a:prstGeom>
        </p:spPr>
      </p:pic>
    </p:spTree>
    <p:extLst>
      <p:ext uri="{BB962C8B-B14F-4D97-AF65-F5344CB8AC3E}">
        <p14:creationId xmlns:p14="http://schemas.microsoft.com/office/powerpoint/2010/main" val="75070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15.10 An Expansionary Monetary Policy </a:t>
            </a:r>
            <a:r>
              <a:rPr lang="en-US" sz="2000" b="0" noProof="0" dirty="0"/>
              <a:t>(2 of 2)</a:t>
            </a:r>
            <a:endParaRPr lang="en-US" sz="2000" noProof="0" dirty="0"/>
          </a:p>
        </p:txBody>
      </p:sp>
      <p:sp>
        <p:nvSpPr>
          <p:cNvPr id="6" name="Content Placeholder 5"/>
          <p:cNvSpPr>
            <a:spLocks noGrp="1"/>
          </p:cNvSpPr>
          <p:nvPr>
            <p:ph sz="quarter" idx="15"/>
          </p:nvPr>
        </p:nvSpPr>
        <p:spPr>
          <a:xfrm>
            <a:off x="457199" y="1558412"/>
            <a:ext cx="3152899" cy="3417349"/>
          </a:xfrm>
        </p:spPr>
        <p:txBody>
          <a:bodyPr/>
          <a:lstStyle/>
          <a:p>
            <a:pPr marL="432" indent="0">
              <a:buNone/>
            </a:pPr>
            <a:r>
              <a:rPr lang="en-US" sz="2000" noProof="0" dirty="0"/>
              <a:t>So the Fed uses expansionary monetary policy to increase aggregate demand.</a:t>
            </a:r>
          </a:p>
          <a:p>
            <a:pPr marL="432" indent="0">
              <a:buNone/>
            </a:pPr>
            <a:r>
              <a:rPr lang="en-US" sz="2000" noProof="0" dirty="0"/>
              <a:t>The result: real G</a:t>
            </a:r>
            <a:r>
              <a:rPr lang="en-US" sz="100" noProof="0" dirty="0"/>
              <a:t> </a:t>
            </a:r>
            <a:r>
              <a:rPr lang="en-US" sz="2000" noProof="0" dirty="0"/>
              <a:t>D</a:t>
            </a:r>
            <a:r>
              <a:rPr lang="en-US" sz="100" noProof="0" dirty="0"/>
              <a:t> </a:t>
            </a:r>
            <a:r>
              <a:rPr lang="en-US" sz="2000" noProof="0" dirty="0"/>
              <a:t>P at its potential and a higher level of inflation than would otherwise have occurred.</a:t>
            </a:r>
          </a:p>
        </p:txBody>
      </p:sp>
      <p:pic>
        <p:nvPicPr>
          <p:cNvPr id="5" name="Picture 4" descr="A graph depicts an expansionary monetary policy. For long description in Notes pane, press F6.">
            <a:extLst>
              <a:ext uri="{FF2B5EF4-FFF2-40B4-BE49-F238E27FC236}">
                <a16:creationId xmlns:a16="http://schemas.microsoft.com/office/drawing/2014/main" id="{8376DA5C-FA8A-CD18-619B-C0545AEB87E3}"/>
              </a:ext>
            </a:extLst>
          </p:cNvPr>
          <p:cNvPicPr>
            <a:picLocks noChangeAspect="1"/>
          </p:cNvPicPr>
          <p:nvPr/>
        </p:nvPicPr>
        <p:blipFill>
          <a:blip r:embed="rId3"/>
          <a:stretch>
            <a:fillRect/>
          </a:stretch>
        </p:blipFill>
        <p:spPr>
          <a:xfrm>
            <a:off x="3916667" y="1707782"/>
            <a:ext cx="4770134" cy="3425533"/>
          </a:xfrm>
          <a:prstGeom prst="rect">
            <a:avLst/>
          </a:prstGeom>
        </p:spPr>
      </p:pic>
    </p:spTree>
    <p:extLst>
      <p:ext uri="{BB962C8B-B14F-4D97-AF65-F5344CB8AC3E}">
        <p14:creationId xmlns:p14="http://schemas.microsoft.com/office/powerpoint/2010/main" val="288714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15.11 A Contractionary Monetary Policy in 2006 </a:t>
            </a:r>
            <a:r>
              <a:rPr lang="en-US" sz="2000" b="0" noProof="0" dirty="0"/>
              <a:t>(1 of 2)</a:t>
            </a:r>
            <a:endParaRPr lang="en-US" sz="2000" noProof="0" dirty="0"/>
          </a:p>
        </p:txBody>
      </p:sp>
      <p:sp>
        <p:nvSpPr>
          <p:cNvPr id="6" name="Content Placeholder 5"/>
          <p:cNvSpPr>
            <a:spLocks noGrp="1"/>
          </p:cNvSpPr>
          <p:nvPr>
            <p:ph sz="quarter" idx="15"/>
          </p:nvPr>
        </p:nvSpPr>
        <p:spPr>
          <a:xfrm>
            <a:off x="457200" y="1558412"/>
            <a:ext cx="2654135" cy="3844861"/>
          </a:xfrm>
        </p:spPr>
        <p:txBody>
          <a:bodyPr/>
          <a:lstStyle/>
          <a:p>
            <a:pPr marL="432" indent="0">
              <a:buNone/>
            </a:pPr>
            <a:r>
              <a:rPr lang="en-US" sz="2000" noProof="0" dirty="0"/>
              <a:t>In 2005, the Fed believed the economy was in long-run equilibrium.</a:t>
            </a:r>
          </a:p>
          <a:p>
            <a:pPr marL="432" indent="0">
              <a:buNone/>
            </a:pPr>
            <a:r>
              <a:rPr lang="en-US" sz="2000" noProof="0" dirty="0"/>
              <a:t>In 2006, the Fed believed aggregate demand growth</a:t>
            </a:r>
            <a:br>
              <a:rPr lang="en-US" sz="2000" noProof="0" dirty="0"/>
            </a:br>
            <a:r>
              <a:rPr lang="en-US" sz="2000" noProof="0" dirty="0"/>
              <a:t>was going to be “too high,” resulting in excessive inflation.</a:t>
            </a:r>
          </a:p>
        </p:txBody>
      </p:sp>
      <p:pic>
        <p:nvPicPr>
          <p:cNvPr id="8" name="Picture 7" descr="A graph depicts an example of a contractionary monetary policy in 2006. For long description in Notes pane, press F6.">
            <a:extLst>
              <a:ext uri="{FF2B5EF4-FFF2-40B4-BE49-F238E27FC236}">
                <a16:creationId xmlns:a16="http://schemas.microsoft.com/office/drawing/2014/main" id="{A85021E4-6DA9-2BEC-794D-451F5356A722}"/>
              </a:ext>
            </a:extLst>
          </p:cNvPr>
          <p:cNvPicPr>
            <a:picLocks noChangeAspect="1"/>
          </p:cNvPicPr>
          <p:nvPr/>
        </p:nvPicPr>
        <p:blipFill>
          <a:blip r:embed="rId3"/>
          <a:stretch>
            <a:fillRect/>
          </a:stretch>
        </p:blipFill>
        <p:spPr>
          <a:xfrm>
            <a:off x="3325637" y="1798332"/>
            <a:ext cx="5361164" cy="3036217"/>
          </a:xfrm>
          <a:prstGeom prst="rect">
            <a:avLst/>
          </a:prstGeom>
        </p:spPr>
      </p:pic>
    </p:spTree>
    <p:extLst>
      <p:ext uri="{BB962C8B-B14F-4D97-AF65-F5344CB8AC3E}">
        <p14:creationId xmlns:p14="http://schemas.microsoft.com/office/powerpoint/2010/main" val="16977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15.11 A Contractionary Monetary Policy in 2006 </a:t>
            </a:r>
            <a:r>
              <a:rPr lang="en-US" sz="2000" b="0" noProof="0" dirty="0"/>
              <a:t>(2 of 2)</a:t>
            </a:r>
            <a:endParaRPr lang="en-US" sz="2000" noProof="0" dirty="0"/>
          </a:p>
        </p:txBody>
      </p:sp>
      <p:sp>
        <p:nvSpPr>
          <p:cNvPr id="6" name="Content Placeholder 5"/>
          <p:cNvSpPr>
            <a:spLocks noGrp="1"/>
          </p:cNvSpPr>
          <p:nvPr>
            <p:ph sz="quarter" idx="15"/>
          </p:nvPr>
        </p:nvSpPr>
        <p:spPr>
          <a:xfrm>
            <a:off x="457200" y="1558412"/>
            <a:ext cx="2654135" cy="4070492"/>
          </a:xfrm>
        </p:spPr>
        <p:txBody>
          <a:bodyPr/>
          <a:lstStyle/>
          <a:p>
            <a:pPr marL="432" indent="0">
              <a:spcBef>
                <a:spcPts val="1000"/>
              </a:spcBef>
              <a:buNone/>
            </a:pPr>
            <a:r>
              <a:rPr lang="en-US" sz="2000" noProof="0" dirty="0"/>
              <a:t>So the Fed raised the federal funds rate—a contractionary monetary policy, designed to decrease inflation.</a:t>
            </a:r>
          </a:p>
          <a:p>
            <a:r>
              <a:rPr lang="en-US" sz="2000" noProof="0" dirty="0"/>
              <a:t>The result: lower real G</a:t>
            </a:r>
            <a:r>
              <a:rPr lang="en-US" sz="100" noProof="0" dirty="0"/>
              <a:t> </a:t>
            </a:r>
            <a:r>
              <a:rPr lang="en-US" sz="2000" noProof="0" dirty="0"/>
              <a:t>D</a:t>
            </a:r>
            <a:r>
              <a:rPr lang="en-US" sz="100" noProof="0" dirty="0"/>
              <a:t> </a:t>
            </a:r>
            <a:r>
              <a:rPr lang="en-US" sz="2000" noProof="0" dirty="0"/>
              <a:t>P and less inflation in 2006 than would otherwise have occurred.</a:t>
            </a:r>
          </a:p>
        </p:txBody>
      </p:sp>
      <p:pic>
        <p:nvPicPr>
          <p:cNvPr id="5" name="Picture 4" descr="A graph depicts an example of a contractionary monetary policy in 2006. For long description in Notes pane, press F6.">
            <a:extLst>
              <a:ext uri="{FF2B5EF4-FFF2-40B4-BE49-F238E27FC236}">
                <a16:creationId xmlns:a16="http://schemas.microsoft.com/office/drawing/2014/main" id="{614B88FF-ABFC-C7EA-F565-D05DC18C6BA8}"/>
              </a:ext>
            </a:extLst>
          </p:cNvPr>
          <p:cNvPicPr>
            <a:picLocks noChangeAspect="1"/>
          </p:cNvPicPr>
          <p:nvPr/>
        </p:nvPicPr>
        <p:blipFill>
          <a:blip r:embed="rId3"/>
          <a:stretch>
            <a:fillRect/>
          </a:stretch>
        </p:blipFill>
        <p:spPr>
          <a:xfrm>
            <a:off x="3325637" y="1798332"/>
            <a:ext cx="5361164" cy="3036217"/>
          </a:xfrm>
          <a:prstGeom prst="rect">
            <a:avLst/>
          </a:prstGeom>
        </p:spPr>
      </p:pic>
    </p:spTree>
    <p:extLst>
      <p:ext uri="{BB962C8B-B14F-4D97-AF65-F5344CB8AC3E}">
        <p14:creationId xmlns:p14="http://schemas.microsoft.com/office/powerpoint/2010/main" val="307712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138160" cy="1097279"/>
          </a:xfrm>
        </p:spPr>
        <p:txBody>
          <a:bodyPr/>
          <a:lstStyle/>
          <a:p>
            <a:r>
              <a:rPr lang="en-US" sz="3200" noProof="0" dirty="0"/>
              <a:t>15.5 A Closer Look at the Fed’s Setting of Monetary Policy Targets</a:t>
            </a:r>
          </a:p>
        </p:txBody>
      </p:sp>
      <p:sp>
        <p:nvSpPr>
          <p:cNvPr id="4" name="Content Placeholder 3"/>
          <p:cNvSpPr>
            <a:spLocks noGrp="1"/>
          </p:cNvSpPr>
          <p:nvPr>
            <p:ph sz="quarter" idx="13"/>
          </p:nvPr>
        </p:nvSpPr>
        <p:spPr>
          <a:xfrm>
            <a:off x="457200" y="1572097"/>
            <a:ext cx="7151298" cy="465711"/>
          </a:xfrm>
        </p:spPr>
        <p:txBody>
          <a:bodyPr/>
          <a:lstStyle/>
          <a:p>
            <a:pPr marL="432" indent="0">
              <a:buNone/>
            </a:pPr>
            <a:r>
              <a:rPr lang="en-US" sz="2000" b="1" noProof="0" dirty="0"/>
              <a:t>Describe the Fed’s setting of monetary policy targets.</a:t>
            </a:r>
          </a:p>
        </p:txBody>
      </p:sp>
      <p:sp>
        <p:nvSpPr>
          <p:cNvPr id="5" name="Content Placeholder 4"/>
          <p:cNvSpPr>
            <a:spLocks noGrp="1"/>
          </p:cNvSpPr>
          <p:nvPr>
            <p:ph sz="quarter" idx="14"/>
          </p:nvPr>
        </p:nvSpPr>
        <p:spPr>
          <a:xfrm>
            <a:off x="457200" y="2151809"/>
            <a:ext cx="8229600" cy="2766951"/>
          </a:xfrm>
        </p:spPr>
        <p:txBody>
          <a:bodyPr/>
          <a:lstStyle/>
          <a:p>
            <a:pPr marL="432" indent="0">
              <a:buNone/>
            </a:pPr>
            <a:r>
              <a:rPr lang="en-US" noProof="0" dirty="0"/>
              <a:t>In normal times, the Fed targets the federal funds rate.</a:t>
            </a:r>
          </a:p>
          <a:p>
            <a:r>
              <a:rPr lang="en-US" noProof="0" dirty="0"/>
              <a:t>One alternative to this is to target the money supply instead.</a:t>
            </a:r>
          </a:p>
          <a:p>
            <a:r>
              <a:rPr lang="en-US" noProof="0" dirty="0"/>
              <a:t>Should it use the money supply as its monetary policy target instead?</a:t>
            </a:r>
          </a:p>
        </p:txBody>
      </p:sp>
    </p:spTree>
    <p:extLst>
      <p:ext uri="{BB962C8B-B14F-4D97-AF65-F5344CB8AC3E}">
        <p14:creationId xmlns:p14="http://schemas.microsoft.com/office/powerpoint/2010/main" val="27636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Should the Fed Target the Money Supply?</a:t>
            </a:r>
          </a:p>
        </p:txBody>
      </p:sp>
      <p:sp>
        <p:nvSpPr>
          <p:cNvPr id="4" name="Content Placeholder 3"/>
          <p:cNvSpPr>
            <a:spLocks noGrp="1"/>
          </p:cNvSpPr>
          <p:nvPr>
            <p:ph sz="quarter" idx="13"/>
          </p:nvPr>
        </p:nvSpPr>
        <p:spPr>
          <a:xfrm>
            <a:off x="457200" y="1556327"/>
            <a:ext cx="8229600" cy="2415598"/>
          </a:xfrm>
        </p:spPr>
        <p:txBody>
          <a:bodyPr/>
          <a:lstStyle/>
          <a:p>
            <a:pPr marL="432" indent="0">
              <a:spcBef>
                <a:spcPts val="1000"/>
              </a:spcBef>
              <a:buNone/>
            </a:pPr>
            <a:r>
              <a:rPr lang="en-US" sz="2000" b="1" noProof="0" dirty="0"/>
              <a:t>Monetarists</a:t>
            </a:r>
            <a:r>
              <a:rPr lang="en-US" sz="2000" noProof="0" dirty="0"/>
              <a:t>, led by Nobel Laureate Milton Friedman, said “yes.”</a:t>
            </a:r>
          </a:p>
          <a:p>
            <a:r>
              <a:rPr lang="en-US" sz="2000" noProof="0" dirty="0"/>
              <a:t>Friedman advocated a </a:t>
            </a:r>
            <a:r>
              <a:rPr lang="en-US" sz="2000" b="1" noProof="0" dirty="0"/>
              <a:t>monetary growth rule</a:t>
            </a:r>
            <a:r>
              <a:rPr lang="en-US" sz="2000" noProof="0" dirty="0"/>
              <a:t>, increasing the money supply at about the long-run rate of real G</a:t>
            </a:r>
            <a:r>
              <a:rPr lang="en-US" sz="100" noProof="0" dirty="0"/>
              <a:t> </a:t>
            </a:r>
            <a:r>
              <a:rPr lang="en-US" sz="2000" noProof="0" dirty="0"/>
              <a:t>D</a:t>
            </a:r>
            <a:r>
              <a:rPr lang="en-US" sz="100" noProof="0" dirty="0"/>
              <a:t> </a:t>
            </a:r>
            <a:r>
              <a:rPr lang="en-US" sz="2000" noProof="0" dirty="0"/>
              <a:t>P growth.</a:t>
            </a:r>
          </a:p>
          <a:p>
            <a:r>
              <a:rPr lang="en-US" sz="2000" noProof="0" dirty="0"/>
              <a:t>He argued that an active </a:t>
            </a:r>
            <a:r>
              <a:rPr lang="en-US" sz="2000" b="1" noProof="0" dirty="0"/>
              <a:t>countercyclical</a:t>
            </a:r>
            <a:r>
              <a:rPr lang="en-US" sz="2000" noProof="0" dirty="0"/>
              <a:t> monetary policy would serve to destabilize the economy; the monetary growth rule would provide stability instead.</a:t>
            </a:r>
          </a:p>
        </p:txBody>
      </p:sp>
      <p:sp>
        <p:nvSpPr>
          <p:cNvPr id="5" name="Content Placeholder 4"/>
          <p:cNvSpPr>
            <a:spLocks noGrp="1"/>
          </p:cNvSpPr>
          <p:nvPr>
            <p:ph sz="quarter" idx="14"/>
          </p:nvPr>
        </p:nvSpPr>
        <p:spPr>
          <a:xfrm>
            <a:off x="457200" y="4085112"/>
            <a:ext cx="8229600" cy="1991838"/>
          </a:xfrm>
        </p:spPr>
        <p:txBody>
          <a:bodyPr/>
          <a:lstStyle/>
          <a:p>
            <a:pPr marL="432" indent="0">
              <a:spcBef>
                <a:spcPts val="1000"/>
              </a:spcBef>
              <a:buNone/>
            </a:pPr>
            <a:r>
              <a:rPr lang="en-US" sz="2000" noProof="0" dirty="0"/>
              <a:t>Monetarism was popular in the 1970s, but since the 1980s, the link between the money supply and real G</a:t>
            </a:r>
            <a:r>
              <a:rPr lang="en-US" sz="100" noProof="0" dirty="0"/>
              <a:t> </a:t>
            </a:r>
            <a:r>
              <a:rPr lang="en-US" sz="2000" noProof="0" dirty="0"/>
              <a:t>D</a:t>
            </a:r>
            <a:r>
              <a:rPr lang="en-US" sz="100" noProof="0" dirty="0"/>
              <a:t> </a:t>
            </a:r>
            <a:r>
              <a:rPr lang="en-US" sz="2000" noProof="0" dirty="0"/>
              <a:t>P seems to have broken down: M1 and M2 seem to change “wildly,” but real G</a:t>
            </a:r>
            <a:r>
              <a:rPr lang="en-US" sz="100" noProof="0" dirty="0"/>
              <a:t> </a:t>
            </a:r>
            <a:r>
              <a:rPr lang="en-US" sz="2000" noProof="0" dirty="0"/>
              <a:t>D</a:t>
            </a:r>
            <a:r>
              <a:rPr lang="en-US" sz="100" noProof="0" dirty="0"/>
              <a:t> </a:t>
            </a:r>
            <a:r>
              <a:rPr lang="en-US" sz="2000" noProof="0" dirty="0"/>
              <a:t>P and inflation do not react in the same way.</a:t>
            </a:r>
          </a:p>
          <a:p>
            <a:r>
              <a:rPr lang="en-US" sz="2000" noProof="0" dirty="0"/>
              <a:t>Now, targeting the money supply is not seriously considered.</a:t>
            </a:r>
          </a:p>
        </p:txBody>
      </p:sp>
    </p:spTree>
    <p:extLst>
      <p:ext uri="{BB962C8B-B14F-4D97-AF65-F5344CB8AC3E}">
        <p14:creationId xmlns:p14="http://schemas.microsoft.com/office/powerpoint/2010/main" val="32992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4"/>
            <a:ext cx="8229600" cy="1125290"/>
          </a:xfrm>
        </p:spPr>
        <p:txBody>
          <a:bodyPr/>
          <a:lstStyle/>
          <a:p>
            <a:r>
              <a:rPr lang="en-US" noProof="0" dirty="0"/>
              <a:t>The Taylor Rule</a:t>
            </a:r>
          </a:p>
        </p:txBody>
      </p:sp>
      <p:sp>
        <p:nvSpPr>
          <p:cNvPr id="4" name="Content Placeholder 3"/>
          <p:cNvSpPr>
            <a:spLocks noGrp="1"/>
          </p:cNvSpPr>
          <p:nvPr>
            <p:ph sz="quarter" idx="13"/>
          </p:nvPr>
        </p:nvSpPr>
        <p:spPr>
          <a:xfrm>
            <a:off x="454672" y="1591835"/>
            <a:ext cx="8232128" cy="971258"/>
          </a:xfrm>
        </p:spPr>
        <p:txBody>
          <a:bodyPr/>
          <a:lstStyle/>
          <a:p>
            <a:pPr marL="432" indent="0">
              <a:buNone/>
            </a:pPr>
            <a:r>
              <a:rPr lang="en-US" sz="1800" noProof="0" dirty="0"/>
              <a:t>The </a:t>
            </a:r>
            <a:r>
              <a:rPr lang="en-US" sz="1800" b="1" noProof="0" dirty="0"/>
              <a:t>Taylor rule</a:t>
            </a:r>
            <a:r>
              <a:rPr lang="en-US" sz="1800" noProof="0" dirty="0"/>
              <a:t> is a rule developed by John Taylor of Stanford University that links the Fed’s target for the federal funds rate to economic variables. Taylor estimates that the fed funds target rate should be defined as follows:</a:t>
            </a:r>
          </a:p>
        </p:txBody>
      </p:sp>
      <p:sp>
        <p:nvSpPr>
          <p:cNvPr id="8" name="Content Placeholder 4">
            <a:extLst>
              <a:ext uri="{FF2B5EF4-FFF2-40B4-BE49-F238E27FC236}">
                <a16:creationId xmlns:a16="http://schemas.microsoft.com/office/drawing/2014/main" id="{C061F297-0BD6-47D7-954F-9C7D5038ABE9}"/>
              </a:ext>
            </a:extLst>
          </p:cNvPr>
          <p:cNvSpPr>
            <a:spLocks noGrp="1"/>
          </p:cNvSpPr>
          <p:nvPr>
            <p:ph sz="quarter" idx="14"/>
          </p:nvPr>
        </p:nvSpPr>
        <p:spPr>
          <a:xfrm>
            <a:off x="468355" y="2669349"/>
            <a:ext cx="2754350" cy="337090"/>
          </a:xfrm>
        </p:spPr>
        <p:txBody>
          <a:bodyPr tIns="0"/>
          <a:lstStyle/>
          <a:p>
            <a:pPr marL="432" indent="0">
              <a:buNone/>
            </a:pPr>
            <a:r>
              <a:rPr lang="en-US" sz="1800" noProof="0" dirty="0"/>
              <a:t>Federal funds target rate</a:t>
            </a:r>
          </a:p>
        </p:txBody>
      </p:sp>
      <p:graphicFrame>
        <p:nvGraphicFramePr>
          <p:cNvPr id="9" name="Object 8" descr="equals current inflation rate plus equilibrium real federal funds rate plus [1 over 2 times inflation gap] plus [1 over 2 all times output gap].">
            <a:extLst>
              <a:ext uri="{FF2B5EF4-FFF2-40B4-BE49-F238E27FC236}">
                <a16:creationId xmlns:a16="http://schemas.microsoft.com/office/drawing/2014/main" id="{DB035188-DB9A-4103-B219-0FE38B6E74BD}"/>
              </a:ext>
            </a:extLst>
          </p:cNvPr>
          <p:cNvGraphicFramePr>
            <a:graphicFrameLocks noChangeAspect="1"/>
          </p:cNvGraphicFramePr>
          <p:nvPr>
            <p:extLst>
              <p:ext uri="{D42A27DB-BD31-4B8C-83A1-F6EECF244321}">
                <p14:modId xmlns:p14="http://schemas.microsoft.com/office/powerpoint/2010/main" val="2028637299"/>
              </p:ext>
            </p:extLst>
          </p:nvPr>
        </p:nvGraphicFramePr>
        <p:xfrm>
          <a:off x="3332347" y="2702955"/>
          <a:ext cx="5493352" cy="881216"/>
        </p:xfrm>
        <a:graphic>
          <a:graphicData uri="http://schemas.openxmlformats.org/presentationml/2006/ole">
            <mc:AlternateContent xmlns:mc="http://schemas.openxmlformats.org/markup-compatibility/2006">
              <mc:Choice xmlns:v="urn:schemas-microsoft-com:vml" Requires="v">
                <p:oleObj name="Equation" r:id="rId3" imgW="7912080" imgH="1269720" progId="Equation.DSMT4">
                  <p:embed/>
                </p:oleObj>
              </mc:Choice>
              <mc:Fallback>
                <p:oleObj name="Equation" r:id="rId3" imgW="7912080" imgH="1269720" progId="Equation.DSMT4">
                  <p:embed/>
                  <p:pic>
                    <p:nvPicPr>
                      <p:cNvPr id="9" name="Object 8" descr="equals current inflation rate plus equilibrium real federal funds rate plus [1 over 2 times inflation gap] plus [1 over 2 all times output gap].">
                        <a:extLst>
                          <a:ext uri="{FF2B5EF4-FFF2-40B4-BE49-F238E27FC236}">
                            <a16:creationId xmlns:a16="http://schemas.microsoft.com/office/drawing/2014/main" id="{DB035188-DB9A-4103-B219-0FE38B6E74BD}"/>
                          </a:ext>
                        </a:extLst>
                      </p:cNvPr>
                      <p:cNvPicPr/>
                      <p:nvPr/>
                    </p:nvPicPr>
                    <p:blipFill>
                      <a:blip r:embed="rId4"/>
                      <a:stretch>
                        <a:fillRect/>
                      </a:stretch>
                    </p:blipFill>
                    <p:spPr>
                      <a:xfrm>
                        <a:off x="3332347" y="2702955"/>
                        <a:ext cx="5493352" cy="881216"/>
                      </a:xfrm>
                      <a:prstGeom prst="rect">
                        <a:avLst/>
                      </a:prstGeom>
                    </p:spPr>
                  </p:pic>
                </p:oleObj>
              </mc:Fallback>
            </mc:AlternateContent>
          </a:graphicData>
        </a:graphic>
      </p:graphicFrame>
      <p:sp>
        <p:nvSpPr>
          <p:cNvPr id="6" name="Content Placeholder 5"/>
          <p:cNvSpPr>
            <a:spLocks noGrp="1"/>
          </p:cNvSpPr>
          <p:nvPr>
            <p:ph sz="quarter" idx="15"/>
          </p:nvPr>
        </p:nvSpPr>
        <p:spPr>
          <a:xfrm>
            <a:off x="454672" y="3676797"/>
            <a:ext cx="7966839" cy="2523978"/>
          </a:xfrm>
        </p:spPr>
        <p:txBody>
          <a:bodyPr tIns="0"/>
          <a:lstStyle/>
          <a:p>
            <a:pPr marL="432" indent="0">
              <a:spcBef>
                <a:spcPts val="600"/>
              </a:spcBef>
              <a:buNone/>
            </a:pPr>
            <a:r>
              <a:rPr lang="en-US" sz="1800" noProof="0" dirty="0"/>
              <a:t>where:</a:t>
            </a:r>
          </a:p>
          <a:p>
            <a:pPr>
              <a:spcBef>
                <a:spcPts val="600"/>
              </a:spcBef>
            </a:pPr>
            <a:r>
              <a:rPr lang="en-US" sz="1800" noProof="0" dirty="0"/>
              <a:t>The equilibrium real federal funds rate is the estimate of the inflation-adjusted federal funds rate that would be consistent with maintaining real G</a:t>
            </a:r>
            <a:r>
              <a:rPr lang="en-US" sz="100" noProof="0" dirty="0"/>
              <a:t> </a:t>
            </a:r>
            <a:r>
              <a:rPr lang="en-US" sz="1800" noProof="0" dirty="0"/>
              <a:t>D</a:t>
            </a:r>
            <a:r>
              <a:rPr lang="en-US" sz="100" noProof="0" dirty="0"/>
              <a:t> </a:t>
            </a:r>
            <a:r>
              <a:rPr lang="en-US" sz="1800" noProof="0" dirty="0"/>
              <a:t>P at its potential level in the long run.</a:t>
            </a:r>
          </a:p>
          <a:p>
            <a:pPr>
              <a:spcBef>
                <a:spcPts val="600"/>
              </a:spcBef>
            </a:pPr>
            <a:r>
              <a:rPr lang="en-US" sz="1800" noProof="0" dirty="0"/>
              <a:t>Inflation gap is the difference between current inflation and the Fed’s target rate of inflation (could be positive or negative)</a:t>
            </a:r>
          </a:p>
          <a:p>
            <a:pPr>
              <a:spcBef>
                <a:spcPts val="600"/>
              </a:spcBef>
            </a:pPr>
            <a:r>
              <a:rPr lang="en-US" sz="1800" noProof="0" dirty="0"/>
              <a:t>Output gap is the difference between current real G</a:t>
            </a:r>
            <a:r>
              <a:rPr lang="en-US" sz="100" noProof="0" dirty="0"/>
              <a:t> </a:t>
            </a:r>
            <a:r>
              <a:rPr lang="en-US" sz="1800" noProof="0" dirty="0"/>
              <a:t>D</a:t>
            </a:r>
            <a:r>
              <a:rPr lang="en-US" sz="100" noProof="0" dirty="0"/>
              <a:t> </a:t>
            </a:r>
            <a:r>
              <a:rPr lang="en-US" sz="1800" noProof="0" dirty="0"/>
              <a:t>P and potential G</a:t>
            </a:r>
            <a:r>
              <a:rPr lang="en-US" sz="100" noProof="0" dirty="0"/>
              <a:t> </a:t>
            </a:r>
            <a:r>
              <a:rPr lang="en-US" sz="1800" noProof="0" dirty="0"/>
              <a:t>D</a:t>
            </a:r>
            <a:r>
              <a:rPr lang="en-US" sz="100" noProof="0" dirty="0"/>
              <a:t> </a:t>
            </a:r>
            <a:r>
              <a:rPr lang="en-US" sz="1800" noProof="0" dirty="0"/>
              <a:t>P (could be positive or negative)</a:t>
            </a:r>
          </a:p>
        </p:txBody>
      </p:sp>
    </p:spTree>
    <p:extLst>
      <p:ext uri="{BB962C8B-B14F-4D97-AF65-F5344CB8AC3E}">
        <p14:creationId xmlns:p14="http://schemas.microsoft.com/office/powerpoint/2010/main" val="96248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15.12 The Taylor Rule and Fed Behavior, 1960–2023</a:t>
            </a:r>
            <a:r>
              <a:rPr lang="en-US" sz="2000" b="0" noProof="0" dirty="0"/>
              <a:t> (1 of 2)</a:t>
            </a:r>
            <a:endParaRPr lang="en-US" sz="3200" b="0" noProof="0" dirty="0"/>
          </a:p>
        </p:txBody>
      </p:sp>
      <p:pic>
        <p:nvPicPr>
          <p:cNvPr id="6" name="Picture 5" descr="A graph titled, the Taylor rule and Fed behavior, 1960 to 2023. For long description in Notes pane, press F6.">
            <a:extLst>
              <a:ext uri="{FF2B5EF4-FFF2-40B4-BE49-F238E27FC236}">
                <a16:creationId xmlns:a16="http://schemas.microsoft.com/office/drawing/2014/main" id="{DF9CCF95-C334-3A1E-2B14-C3241F070962}"/>
              </a:ext>
            </a:extLst>
          </p:cNvPr>
          <p:cNvPicPr>
            <a:picLocks noChangeAspect="1"/>
          </p:cNvPicPr>
          <p:nvPr/>
        </p:nvPicPr>
        <p:blipFill>
          <a:blip r:embed="rId3"/>
          <a:stretch>
            <a:fillRect/>
          </a:stretch>
        </p:blipFill>
        <p:spPr>
          <a:xfrm>
            <a:off x="1457569" y="1588608"/>
            <a:ext cx="6228862" cy="2668977"/>
          </a:xfrm>
          <a:prstGeom prst="rect">
            <a:avLst/>
          </a:prstGeom>
        </p:spPr>
      </p:pic>
      <p:sp>
        <p:nvSpPr>
          <p:cNvPr id="9" name="Content Placeholder 8"/>
          <p:cNvSpPr>
            <a:spLocks noGrp="1"/>
          </p:cNvSpPr>
          <p:nvPr>
            <p:ph sz="quarter" idx="15"/>
          </p:nvPr>
        </p:nvSpPr>
        <p:spPr>
          <a:xfrm>
            <a:off x="468313" y="4334349"/>
            <a:ext cx="8218487" cy="1851963"/>
          </a:xfrm>
        </p:spPr>
        <p:txBody>
          <a:bodyPr/>
          <a:lstStyle/>
          <a:p>
            <a:pPr marL="432" indent="0">
              <a:spcBef>
                <a:spcPts val="600"/>
              </a:spcBef>
              <a:buNone/>
            </a:pPr>
            <a:r>
              <a:rPr lang="en-US" sz="1800" noProof="0" dirty="0"/>
              <a:t>The Taylor rule does a good job of predicting the federal funds rate during most of this period, apart from the periods of high inflation in the 1970s and from early 2021 to early 2023, when the Taylor rule gives a higher target federal funds rate than the Fed used.</a:t>
            </a:r>
          </a:p>
          <a:p>
            <a:pPr marL="432" indent="0">
              <a:spcBef>
                <a:spcPts val="600"/>
              </a:spcBef>
              <a:buNone/>
            </a:pPr>
            <a:r>
              <a:rPr lang="en-US" sz="1800" noProof="0" dirty="0"/>
              <a:t>The Taylor rule also indicates a negative federal funds rate during 2009 and 2020, which isn’t possible because of the zero lower bound.</a:t>
            </a:r>
          </a:p>
        </p:txBody>
      </p:sp>
    </p:spTree>
    <p:extLst>
      <p:ext uri="{BB962C8B-B14F-4D97-AF65-F5344CB8AC3E}">
        <p14:creationId xmlns:p14="http://schemas.microsoft.com/office/powerpoint/2010/main" val="18150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15.12 The Taylor Rule and Fed Behavior, 1960–2023</a:t>
            </a:r>
            <a:r>
              <a:rPr lang="en-US" sz="2000" b="0" noProof="0" dirty="0"/>
              <a:t> (2 of 2)</a:t>
            </a:r>
            <a:endParaRPr lang="en-US" sz="3200" b="0" noProof="0" dirty="0"/>
          </a:p>
        </p:txBody>
      </p:sp>
      <p:pic>
        <p:nvPicPr>
          <p:cNvPr id="6" name="Picture 5" descr="A graph titled, the Taylor rule and Fed behavior, 1960 to 2023. For long description in Notes pane, press F6.">
            <a:extLst>
              <a:ext uri="{FF2B5EF4-FFF2-40B4-BE49-F238E27FC236}">
                <a16:creationId xmlns:a16="http://schemas.microsoft.com/office/drawing/2014/main" id="{DF9CCF95-C334-3A1E-2B14-C3241F070962}"/>
              </a:ext>
            </a:extLst>
          </p:cNvPr>
          <p:cNvPicPr>
            <a:picLocks noChangeAspect="1"/>
          </p:cNvPicPr>
          <p:nvPr/>
        </p:nvPicPr>
        <p:blipFill>
          <a:blip r:embed="rId3"/>
          <a:stretch>
            <a:fillRect/>
          </a:stretch>
        </p:blipFill>
        <p:spPr>
          <a:xfrm>
            <a:off x="1579093" y="1595523"/>
            <a:ext cx="5985814" cy="2564834"/>
          </a:xfrm>
          <a:prstGeom prst="rect">
            <a:avLst/>
          </a:prstGeom>
        </p:spPr>
      </p:pic>
      <p:sp>
        <p:nvSpPr>
          <p:cNvPr id="9" name="Content Placeholder 8"/>
          <p:cNvSpPr>
            <a:spLocks noGrp="1"/>
          </p:cNvSpPr>
          <p:nvPr>
            <p:ph sz="quarter" idx="15"/>
          </p:nvPr>
        </p:nvSpPr>
        <p:spPr>
          <a:xfrm>
            <a:off x="468313" y="4255326"/>
            <a:ext cx="8218487" cy="1945449"/>
          </a:xfrm>
        </p:spPr>
        <p:txBody>
          <a:bodyPr/>
          <a:lstStyle/>
          <a:p>
            <a:pPr marL="432" indent="0">
              <a:spcBef>
                <a:spcPts val="600"/>
              </a:spcBef>
              <a:buNone/>
            </a:pPr>
            <a:r>
              <a:rPr lang="en-US" sz="1800" noProof="0" dirty="0"/>
              <a:t>Following the Taylor rule would have resulted in a faster response to the </a:t>
            </a:r>
            <a:r>
              <a:rPr lang="en-US" sz="1800" noProof="0" dirty="0" err="1"/>
              <a:t>Covid</a:t>
            </a:r>
            <a:r>
              <a:rPr lang="en-US" sz="1800" noProof="0" dirty="0"/>
              <a:t> inflation than what the Fed actually enacted.</a:t>
            </a:r>
          </a:p>
          <a:p>
            <a:pPr marL="432" indent="0">
              <a:spcBef>
                <a:spcPts val="600"/>
              </a:spcBef>
              <a:buNone/>
            </a:pPr>
            <a:r>
              <a:rPr lang="en-US" sz="1800" noProof="0" dirty="0"/>
              <a:t>Taylor has proposed that the Fed adopt an explicit rule, like the Taylor rule, to guide its monetary policy actions. While the Fed need not exactly follow such a rule, it would be obliged to justify deviations.</a:t>
            </a:r>
          </a:p>
          <a:p>
            <a:pPr>
              <a:spcBef>
                <a:spcPts val="600"/>
              </a:spcBef>
            </a:pPr>
            <a:r>
              <a:rPr lang="en-US" sz="1800" noProof="0" dirty="0"/>
              <a:t>The Fed resists such an approach, as it would limit its flexibility.</a:t>
            </a:r>
          </a:p>
        </p:txBody>
      </p:sp>
    </p:spTree>
    <p:extLst>
      <p:ext uri="{BB962C8B-B14F-4D97-AF65-F5344CB8AC3E}">
        <p14:creationId xmlns:p14="http://schemas.microsoft.com/office/powerpoint/2010/main" val="36783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Inflation Targeting and the Fed’s New Monetary Policy Strategy</a:t>
            </a:r>
          </a:p>
        </p:txBody>
      </p:sp>
      <p:sp>
        <p:nvSpPr>
          <p:cNvPr id="4" name="Content Placeholder 3"/>
          <p:cNvSpPr>
            <a:spLocks noGrp="1"/>
          </p:cNvSpPr>
          <p:nvPr>
            <p:ph sz="quarter" idx="13"/>
          </p:nvPr>
        </p:nvSpPr>
        <p:spPr>
          <a:xfrm>
            <a:off x="457200" y="1556327"/>
            <a:ext cx="8229600" cy="3602696"/>
          </a:xfrm>
        </p:spPr>
        <p:txBody>
          <a:bodyPr/>
          <a:lstStyle/>
          <a:p>
            <a:pPr marL="432" indent="0">
              <a:spcBef>
                <a:spcPts val="1000"/>
              </a:spcBef>
              <a:buNone/>
            </a:pPr>
            <a:r>
              <a:rPr lang="en-US" sz="2200" b="1" noProof="0" dirty="0"/>
              <a:t>Inflation targeting</a:t>
            </a:r>
            <a:r>
              <a:rPr lang="en-US" sz="2200" noProof="0" dirty="0"/>
              <a:t>: A framework for conducting monetary policy that involves the central bank announcing its target level of inflation.</a:t>
            </a:r>
          </a:p>
          <a:p>
            <a:pPr marL="432" indent="0">
              <a:spcBef>
                <a:spcPts val="1000"/>
              </a:spcBef>
              <a:buNone/>
            </a:pPr>
            <a:r>
              <a:rPr lang="en-US" sz="2200" noProof="0" dirty="0"/>
              <a:t>In 2012, the Fed announced its first explicit inflation target: an average inflation rate of 2 percent per year.</a:t>
            </a:r>
          </a:p>
          <a:p>
            <a:pPr>
              <a:spcBef>
                <a:spcPts val="1000"/>
              </a:spcBef>
            </a:pPr>
            <a:r>
              <a:rPr lang="en-US" sz="2200" noProof="0" dirty="0"/>
              <a:t>The Fed can deviate from this target during severe recessions.</a:t>
            </a:r>
          </a:p>
          <a:p>
            <a:pPr>
              <a:spcBef>
                <a:spcPts val="1000"/>
              </a:spcBef>
            </a:pPr>
            <a:r>
              <a:rPr lang="en-US" sz="2200" noProof="0" dirty="0"/>
              <a:t>Some economists and policymakers oppose an explicit inflation target, believing it reduces the Fed’s flexibility.</a:t>
            </a:r>
          </a:p>
        </p:txBody>
      </p:sp>
    </p:spTree>
    <p:extLst>
      <p:ext uri="{BB962C8B-B14F-4D97-AF65-F5344CB8AC3E}">
        <p14:creationId xmlns:p14="http://schemas.microsoft.com/office/powerpoint/2010/main" val="216477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DA31-4C66-418A-B363-C5C50C48611D}"/>
              </a:ext>
            </a:extLst>
          </p:cNvPr>
          <p:cNvSpPr>
            <a:spLocks noGrp="1"/>
          </p:cNvSpPr>
          <p:nvPr>
            <p:ph type="title"/>
          </p:nvPr>
        </p:nvSpPr>
        <p:spPr/>
        <p:txBody>
          <a:bodyPr/>
          <a:lstStyle/>
          <a:p>
            <a:r>
              <a:rPr lang="en-US" sz="3200" noProof="0" dirty="0"/>
              <a:t>What Is the Role of the Federal Reserve?</a:t>
            </a:r>
          </a:p>
        </p:txBody>
      </p:sp>
      <p:sp>
        <p:nvSpPr>
          <p:cNvPr id="7" name="Content Placeholder 6"/>
          <p:cNvSpPr>
            <a:spLocks noGrp="1"/>
          </p:cNvSpPr>
          <p:nvPr>
            <p:ph sz="quarter" idx="13"/>
          </p:nvPr>
        </p:nvSpPr>
        <p:spPr>
          <a:xfrm>
            <a:off x="457200" y="1552575"/>
            <a:ext cx="8218488" cy="2353382"/>
          </a:xfrm>
        </p:spPr>
        <p:txBody>
          <a:bodyPr/>
          <a:lstStyle/>
          <a:p>
            <a:pPr marL="432" indent="0">
              <a:buNone/>
            </a:pPr>
            <a:r>
              <a:rPr lang="en-US" sz="2200" noProof="0" dirty="0"/>
              <a:t>When the Federal Reserve was created in 19</a:t>
            </a:r>
            <a:r>
              <a:rPr lang="en-US" sz="100" noProof="0" dirty="0"/>
              <a:t> </a:t>
            </a:r>
            <a:r>
              <a:rPr lang="en-US" sz="2200" noProof="0" dirty="0"/>
              <a:t>13, its main responsibility was to prevent </a:t>
            </a:r>
            <a:r>
              <a:rPr lang="en-US" sz="2200" b="1" noProof="0" dirty="0"/>
              <a:t>bank panics</a:t>
            </a:r>
            <a:r>
              <a:rPr lang="en-US" sz="2200" noProof="0" dirty="0"/>
              <a:t>.</a:t>
            </a:r>
          </a:p>
          <a:p>
            <a:r>
              <a:rPr lang="en-US" sz="2200" noProof="0" dirty="0"/>
              <a:t>After the Great Depression of the 19</a:t>
            </a:r>
            <a:r>
              <a:rPr lang="en-US" sz="100" noProof="0" dirty="0"/>
              <a:t> </a:t>
            </a:r>
            <a:r>
              <a:rPr lang="en-US" sz="2200" noProof="0" dirty="0"/>
              <a:t>30s, Congress gave the Fed these broader responsibilities: To act “so as to promote effectively the goals of maximum employment, stable prices, and moderate long-term interest rates.”</a:t>
            </a:r>
          </a:p>
        </p:txBody>
      </p:sp>
      <p:sp>
        <p:nvSpPr>
          <p:cNvPr id="8" name="Content Placeholder 7"/>
          <p:cNvSpPr>
            <a:spLocks noGrp="1"/>
          </p:cNvSpPr>
          <p:nvPr>
            <p:ph sz="quarter" idx="14"/>
          </p:nvPr>
        </p:nvSpPr>
        <p:spPr>
          <a:xfrm>
            <a:off x="457200" y="4052710"/>
            <a:ext cx="2331156" cy="383823"/>
          </a:xfrm>
        </p:spPr>
        <p:txBody>
          <a:bodyPr tIns="0" rIns="0" bIns="0"/>
          <a:lstStyle/>
          <a:p>
            <a:pPr marL="432" indent="0">
              <a:buNone/>
            </a:pPr>
            <a:r>
              <a:rPr lang="en-US" sz="2200" noProof="0" dirty="0"/>
              <a:t>Since World War</a:t>
            </a:r>
          </a:p>
        </p:txBody>
      </p:sp>
      <p:graphicFrame>
        <p:nvGraphicFramePr>
          <p:cNvPr id="21" name="Object 20" descr="Two"/>
          <p:cNvGraphicFramePr>
            <a:graphicFrameLocks noChangeAspect="1"/>
          </p:cNvGraphicFramePr>
          <p:nvPr>
            <p:extLst>
              <p:ext uri="{D42A27DB-BD31-4B8C-83A1-F6EECF244321}">
                <p14:modId xmlns:p14="http://schemas.microsoft.com/office/powerpoint/2010/main" val="3865790801"/>
              </p:ext>
            </p:extLst>
          </p:nvPr>
        </p:nvGraphicFramePr>
        <p:xfrm>
          <a:off x="2841607" y="4052360"/>
          <a:ext cx="296984" cy="371231"/>
        </p:xfrm>
        <a:graphic>
          <a:graphicData uri="http://schemas.openxmlformats.org/presentationml/2006/ole">
            <mc:AlternateContent xmlns:mc="http://schemas.openxmlformats.org/markup-compatibility/2006">
              <mc:Choice xmlns:v="urn:schemas-microsoft-com:vml" Requires="v">
                <p:oleObj name="Equation" r:id="rId2" imgW="152280" imgH="190440" progId="Equation.DSMT4">
                  <p:embed/>
                </p:oleObj>
              </mc:Choice>
              <mc:Fallback>
                <p:oleObj name="Equation" r:id="rId2" imgW="152280" imgH="190440" progId="Equation.DSMT4">
                  <p:embed/>
                  <p:pic>
                    <p:nvPicPr>
                      <p:cNvPr id="21" name="Object 20" descr="Two"/>
                      <p:cNvPicPr/>
                      <p:nvPr/>
                    </p:nvPicPr>
                    <p:blipFill>
                      <a:blip r:embed="rId3"/>
                      <a:stretch>
                        <a:fillRect/>
                      </a:stretch>
                    </p:blipFill>
                    <p:spPr>
                      <a:xfrm>
                        <a:off x="2841607" y="4052360"/>
                        <a:ext cx="296984" cy="371231"/>
                      </a:xfrm>
                      <a:prstGeom prst="rect">
                        <a:avLst/>
                      </a:prstGeom>
                    </p:spPr>
                  </p:pic>
                </p:oleObj>
              </mc:Fallback>
            </mc:AlternateContent>
          </a:graphicData>
        </a:graphic>
      </p:graphicFrame>
      <p:sp>
        <p:nvSpPr>
          <p:cNvPr id="9" name="Content Placeholder 8"/>
          <p:cNvSpPr>
            <a:spLocks noGrp="1"/>
          </p:cNvSpPr>
          <p:nvPr>
            <p:ph sz="quarter" idx="15"/>
          </p:nvPr>
        </p:nvSpPr>
        <p:spPr>
          <a:xfrm>
            <a:off x="3228619" y="4052710"/>
            <a:ext cx="5142266" cy="383823"/>
          </a:xfrm>
        </p:spPr>
        <p:txBody>
          <a:bodyPr lIns="0" tIns="0" rIns="0" bIns="0"/>
          <a:lstStyle/>
          <a:p>
            <a:pPr marL="432" indent="0">
              <a:buNone/>
            </a:pPr>
            <a:r>
              <a:rPr lang="en-US" sz="2200" noProof="0" dirty="0"/>
              <a:t>the Fed has carried out active </a:t>
            </a:r>
            <a:r>
              <a:rPr lang="en-US" sz="2200" b="1" noProof="0" dirty="0"/>
              <a:t>monetary</a:t>
            </a:r>
            <a:endParaRPr lang="en-US" sz="2200" noProof="0" dirty="0"/>
          </a:p>
        </p:txBody>
      </p:sp>
      <p:sp>
        <p:nvSpPr>
          <p:cNvPr id="10" name="Content Placeholder 9"/>
          <p:cNvSpPr>
            <a:spLocks noGrp="1"/>
          </p:cNvSpPr>
          <p:nvPr>
            <p:ph sz="quarter" idx="16"/>
          </p:nvPr>
        </p:nvSpPr>
        <p:spPr>
          <a:xfrm>
            <a:off x="457200" y="4504267"/>
            <a:ext cx="8229600" cy="1696508"/>
          </a:xfrm>
        </p:spPr>
        <p:txBody>
          <a:bodyPr tIns="0" rIns="0" bIns="0"/>
          <a:lstStyle/>
          <a:p>
            <a:pPr marL="432" indent="0">
              <a:buNone/>
            </a:pPr>
            <a:r>
              <a:rPr lang="en-US" sz="2200" b="1" noProof="0" dirty="0"/>
              <a:t>policy</a:t>
            </a:r>
            <a:r>
              <a:rPr lang="en-US" sz="2200" noProof="0" dirty="0"/>
              <a:t>.</a:t>
            </a:r>
          </a:p>
          <a:p>
            <a:pPr marL="432" indent="0">
              <a:buNone/>
            </a:pPr>
            <a:r>
              <a:rPr lang="en-US" sz="2200" b="1" noProof="0" dirty="0"/>
              <a:t>Monetary policy:</a:t>
            </a:r>
            <a:r>
              <a:rPr lang="en-US" sz="2200" noProof="0" dirty="0"/>
              <a:t> The actions the Federal Reserve takes to manage the money supply and interest rates to pursue macroeconomic policy objectives.</a:t>
            </a:r>
          </a:p>
        </p:txBody>
      </p:sp>
    </p:spTree>
    <p:extLst>
      <p:ext uri="{BB962C8B-B14F-4D97-AF65-F5344CB8AC3E}">
        <p14:creationId xmlns:p14="http://schemas.microsoft.com/office/powerpoint/2010/main" val="353889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animEffect transition="in" filter="fade">
                                      <p:cBhvr>
                                        <p:cTn id="31"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Arguments For and Against Inflation Targeting</a:t>
            </a:r>
          </a:p>
        </p:txBody>
      </p:sp>
      <p:sp>
        <p:nvSpPr>
          <p:cNvPr id="4" name="Content Placeholder 3"/>
          <p:cNvSpPr>
            <a:spLocks noGrp="1"/>
          </p:cNvSpPr>
          <p:nvPr>
            <p:ph sz="quarter" idx="13"/>
          </p:nvPr>
        </p:nvSpPr>
        <p:spPr>
          <a:xfrm>
            <a:off x="457200" y="1583870"/>
            <a:ext cx="3901044" cy="4616906"/>
          </a:xfrm>
        </p:spPr>
        <p:txBody>
          <a:bodyPr/>
          <a:lstStyle/>
          <a:p>
            <a:pPr marL="432" indent="0">
              <a:spcBef>
                <a:spcPts val="1200"/>
              </a:spcBef>
              <a:buNone/>
            </a:pPr>
            <a:r>
              <a:rPr lang="en-US" sz="2000" noProof="0" dirty="0"/>
              <a:t>For:</a:t>
            </a:r>
          </a:p>
          <a:p>
            <a:pPr>
              <a:spcBef>
                <a:spcPts val="1200"/>
              </a:spcBef>
            </a:pPr>
            <a:r>
              <a:rPr lang="en-US" sz="2000" noProof="0" dirty="0"/>
              <a:t>Makes it clear that the Fed cannot affect real G</a:t>
            </a:r>
            <a:r>
              <a:rPr lang="en-US" sz="100" noProof="0" dirty="0"/>
              <a:t> </a:t>
            </a:r>
            <a:r>
              <a:rPr lang="en-US" sz="2000" noProof="0" dirty="0"/>
              <a:t>D</a:t>
            </a:r>
            <a:r>
              <a:rPr lang="en-US" sz="100" noProof="0" dirty="0"/>
              <a:t> </a:t>
            </a:r>
            <a:r>
              <a:rPr lang="en-US" sz="2000" noProof="0" dirty="0"/>
              <a:t>P in the long run.</a:t>
            </a:r>
          </a:p>
          <a:p>
            <a:pPr>
              <a:spcBef>
                <a:spcPts val="1200"/>
              </a:spcBef>
            </a:pPr>
            <a:r>
              <a:rPr lang="en-US" sz="2000" noProof="0" dirty="0"/>
              <a:t>Easier for firms and households to form expectations about future inflation, improving their planning.</a:t>
            </a:r>
          </a:p>
          <a:p>
            <a:pPr>
              <a:spcBef>
                <a:spcPts val="1200"/>
              </a:spcBef>
            </a:pPr>
            <a:r>
              <a:rPr lang="en-US" sz="2000" noProof="0" dirty="0"/>
              <a:t>Promotes Fed account-ability—provides a yardstick against which performance can be measured.</a:t>
            </a:r>
          </a:p>
        </p:txBody>
      </p:sp>
      <p:sp>
        <p:nvSpPr>
          <p:cNvPr id="5" name="Content Placeholder 4"/>
          <p:cNvSpPr>
            <a:spLocks noGrp="1"/>
          </p:cNvSpPr>
          <p:nvPr>
            <p:ph sz="quarter" idx="14"/>
          </p:nvPr>
        </p:nvSpPr>
        <p:spPr>
          <a:xfrm>
            <a:off x="4488872" y="1583869"/>
            <a:ext cx="4197927" cy="4131131"/>
          </a:xfrm>
        </p:spPr>
        <p:txBody>
          <a:bodyPr/>
          <a:lstStyle/>
          <a:p>
            <a:pPr marL="432" indent="0">
              <a:spcBef>
                <a:spcPts val="1200"/>
              </a:spcBef>
              <a:buNone/>
            </a:pPr>
            <a:r>
              <a:rPr lang="en-US" sz="2000" noProof="0" dirty="0"/>
              <a:t>Against:</a:t>
            </a:r>
          </a:p>
          <a:p>
            <a:pPr>
              <a:spcBef>
                <a:spcPts val="1200"/>
              </a:spcBef>
            </a:pPr>
            <a:r>
              <a:rPr lang="en-US" sz="2000" noProof="0" dirty="0"/>
              <a:t>Reduces the Fed’s flexibility to address, and accountability for, other policy goals.</a:t>
            </a:r>
          </a:p>
          <a:p>
            <a:pPr>
              <a:spcBef>
                <a:spcPts val="1200"/>
              </a:spcBef>
            </a:pPr>
            <a:r>
              <a:rPr lang="en-US" sz="2000" noProof="0" dirty="0"/>
              <a:t>Assumes the Fed can correctly forecast inflation rates, which may not be true.</a:t>
            </a:r>
          </a:p>
          <a:p>
            <a:pPr>
              <a:spcBef>
                <a:spcPts val="1200"/>
              </a:spcBef>
            </a:pPr>
            <a:r>
              <a:rPr lang="en-US" sz="2000" noProof="0" dirty="0"/>
              <a:t>Increased focus on inflation rate may result in Fed being less likely to address other beneficial goals.</a:t>
            </a:r>
          </a:p>
        </p:txBody>
      </p:sp>
    </p:spTree>
    <p:extLst>
      <p:ext uri="{BB962C8B-B14F-4D97-AF65-F5344CB8AC3E}">
        <p14:creationId xmlns:p14="http://schemas.microsoft.com/office/powerpoint/2010/main" val="31297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Average-Inflation Targeting</a:t>
            </a:r>
          </a:p>
        </p:txBody>
      </p:sp>
      <p:sp>
        <p:nvSpPr>
          <p:cNvPr id="4" name="Content Placeholder 3"/>
          <p:cNvSpPr>
            <a:spLocks noGrp="1"/>
          </p:cNvSpPr>
          <p:nvPr>
            <p:ph sz="quarter" idx="13"/>
          </p:nvPr>
        </p:nvSpPr>
        <p:spPr>
          <a:xfrm>
            <a:off x="457200" y="1556326"/>
            <a:ext cx="8229600" cy="4099407"/>
          </a:xfrm>
        </p:spPr>
        <p:txBody>
          <a:bodyPr/>
          <a:lstStyle/>
          <a:p>
            <a:pPr marL="432" indent="0">
              <a:spcBef>
                <a:spcPts val="1000"/>
              </a:spcBef>
              <a:buNone/>
            </a:pPr>
            <a:r>
              <a:rPr lang="en-US" sz="2200" noProof="0" dirty="0">
                <a:solidFill>
                  <a:schemeClr val="tx1"/>
                </a:solidFill>
              </a:rPr>
              <a:t>In August 2020, Fed Chair Powell announced a policy change:</a:t>
            </a:r>
          </a:p>
          <a:p>
            <a:pPr marL="432" indent="0">
              <a:spcBef>
                <a:spcPts val="1000"/>
              </a:spcBef>
              <a:buNone/>
            </a:pPr>
            <a:r>
              <a:rPr lang="en-US" sz="2200" noProof="0" dirty="0">
                <a:solidFill>
                  <a:schemeClr val="tx1"/>
                </a:solidFill>
              </a:rPr>
              <a:t>“We will seek to achieve inflation that averages 2 percent over time. Therefore, following periods when inflation has been running below 2 percent, appropriate monetary policy will likely aim to achieve inflation moderately above 2 percent for some time… . Our approach could be viewed as a flexible form of average inflation targeting.”</a:t>
            </a:r>
          </a:p>
          <a:p>
            <a:pPr marL="432" indent="0">
              <a:spcBef>
                <a:spcPts val="1000"/>
              </a:spcBef>
              <a:buNone/>
            </a:pPr>
            <a:r>
              <a:rPr lang="en-US" sz="2200" noProof="0" dirty="0">
                <a:solidFill>
                  <a:schemeClr val="tx1"/>
                </a:solidFill>
              </a:rPr>
              <a:t>This policy would affect inflation expectations: when inflation is higher than 2 percent, people would anticipate tighter monetary policy, and vice versa.</a:t>
            </a:r>
          </a:p>
        </p:txBody>
      </p:sp>
    </p:spTree>
    <p:extLst>
      <p:ext uri="{BB962C8B-B14F-4D97-AF65-F5344CB8AC3E}">
        <p14:creationId xmlns:p14="http://schemas.microsoft.com/office/powerpoint/2010/main" val="198089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noProof="0" dirty="0"/>
              <a:t>Should the Fed Target Nominal G</a:t>
            </a:r>
            <a:r>
              <a:rPr lang="en-US" sz="100" noProof="0" dirty="0"/>
              <a:t> </a:t>
            </a:r>
            <a:r>
              <a:rPr lang="en-US" sz="3400" noProof="0" dirty="0"/>
              <a:t>D</a:t>
            </a:r>
            <a:r>
              <a:rPr lang="en-US" sz="100" noProof="0" dirty="0"/>
              <a:t> </a:t>
            </a:r>
            <a:r>
              <a:rPr lang="en-US" sz="3400" noProof="0" dirty="0"/>
              <a:t>P?</a:t>
            </a:r>
          </a:p>
        </p:txBody>
      </p:sp>
      <p:sp>
        <p:nvSpPr>
          <p:cNvPr id="4" name="Content Placeholder 3"/>
          <p:cNvSpPr>
            <a:spLocks noGrp="1"/>
          </p:cNvSpPr>
          <p:nvPr>
            <p:ph sz="quarter" idx="13"/>
          </p:nvPr>
        </p:nvSpPr>
        <p:spPr>
          <a:xfrm>
            <a:off x="457200" y="1556326"/>
            <a:ext cx="8035636" cy="2823763"/>
          </a:xfrm>
        </p:spPr>
        <p:txBody>
          <a:bodyPr/>
          <a:lstStyle/>
          <a:p>
            <a:pPr marL="432" indent="0">
              <a:spcBef>
                <a:spcPts val="600"/>
              </a:spcBef>
              <a:buNone/>
            </a:pPr>
            <a:r>
              <a:rPr lang="en-US" sz="2000" noProof="0" dirty="0">
                <a:solidFill>
                  <a:schemeClr val="tx1"/>
                </a:solidFill>
              </a:rPr>
              <a:t>Other economists and policymakers have suggested that the Fed should adopt </a:t>
            </a:r>
            <a:r>
              <a:rPr lang="en-US" sz="2000" b="1" noProof="0" dirty="0">
                <a:solidFill>
                  <a:schemeClr val="tx1"/>
                </a:solidFill>
              </a:rPr>
              <a:t>nominal G</a:t>
            </a:r>
            <a:r>
              <a:rPr lang="en-US" sz="200" b="1" noProof="0" dirty="0">
                <a:solidFill>
                  <a:schemeClr val="tx1"/>
                </a:solidFill>
              </a:rPr>
              <a:t> </a:t>
            </a:r>
            <a:r>
              <a:rPr lang="en-US" sz="2000" b="1" noProof="0" dirty="0">
                <a:solidFill>
                  <a:schemeClr val="tx1"/>
                </a:solidFill>
              </a:rPr>
              <a:t>D</a:t>
            </a:r>
            <a:r>
              <a:rPr lang="en-US" sz="200" b="1" noProof="0" dirty="0">
                <a:solidFill>
                  <a:schemeClr val="tx1"/>
                </a:solidFill>
              </a:rPr>
              <a:t> </a:t>
            </a:r>
            <a:r>
              <a:rPr lang="en-US" sz="2000" b="1" noProof="0" dirty="0">
                <a:solidFill>
                  <a:schemeClr val="tx1"/>
                </a:solidFill>
              </a:rPr>
              <a:t>P targeting.</a:t>
            </a:r>
          </a:p>
          <a:p>
            <a:pPr marL="432" indent="0">
              <a:spcBef>
                <a:spcPts val="600"/>
              </a:spcBef>
              <a:buNone/>
            </a:pPr>
            <a:r>
              <a:rPr lang="en-US" sz="2000" noProof="0" dirty="0">
                <a:solidFill>
                  <a:schemeClr val="tx1"/>
                </a:solidFill>
              </a:rPr>
              <a:t>Example: If the Fed expected 3 percent annual real G</a:t>
            </a:r>
            <a:r>
              <a:rPr lang="en-US" sz="200" noProof="0" dirty="0">
                <a:solidFill>
                  <a:schemeClr val="tx1"/>
                </a:solidFill>
              </a:rPr>
              <a:t> </a:t>
            </a:r>
            <a:r>
              <a:rPr lang="en-US" sz="2000" noProof="0" dirty="0">
                <a:solidFill>
                  <a:schemeClr val="tx1"/>
                </a:solidFill>
              </a:rPr>
              <a:t>D</a:t>
            </a:r>
            <a:r>
              <a:rPr lang="en-US" sz="200" noProof="0" dirty="0">
                <a:solidFill>
                  <a:schemeClr val="tx1"/>
                </a:solidFill>
              </a:rPr>
              <a:t> </a:t>
            </a:r>
            <a:r>
              <a:rPr lang="en-US" sz="2000" noProof="0" dirty="0">
                <a:solidFill>
                  <a:schemeClr val="tx1"/>
                </a:solidFill>
              </a:rPr>
              <a:t>P growth and wanted 2 percent inflation, it would target 5 percent nominal real G</a:t>
            </a:r>
            <a:r>
              <a:rPr lang="en-US" sz="200" noProof="0" dirty="0">
                <a:solidFill>
                  <a:schemeClr val="tx1"/>
                </a:solidFill>
              </a:rPr>
              <a:t> </a:t>
            </a:r>
            <a:r>
              <a:rPr lang="en-US" sz="2000" noProof="0" dirty="0">
                <a:solidFill>
                  <a:schemeClr val="tx1"/>
                </a:solidFill>
              </a:rPr>
              <a:t>D</a:t>
            </a:r>
            <a:r>
              <a:rPr lang="en-US" sz="200" noProof="0" dirty="0">
                <a:solidFill>
                  <a:schemeClr val="tx1"/>
                </a:solidFill>
              </a:rPr>
              <a:t> </a:t>
            </a:r>
            <a:r>
              <a:rPr lang="en-US" sz="2000" noProof="0" dirty="0">
                <a:solidFill>
                  <a:schemeClr val="tx1"/>
                </a:solidFill>
              </a:rPr>
              <a:t>P growth.</a:t>
            </a:r>
          </a:p>
          <a:p>
            <a:pPr>
              <a:spcBef>
                <a:spcPts val="600"/>
              </a:spcBef>
            </a:pPr>
            <a:r>
              <a:rPr lang="en-US" sz="2000" noProof="0" dirty="0">
                <a:solidFill>
                  <a:schemeClr val="tx1"/>
                </a:solidFill>
              </a:rPr>
              <a:t>If real G</a:t>
            </a:r>
            <a:r>
              <a:rPr lang="en-US" sz="200" noProof="0" dirty="0">
                <a:solidFill>
                  <a:schemeClr val="tx1"/>
                </a:solidFill>
              </a:rPr>
              <a:t> </a:t>
            </a:r>
            <a:r>
              <a:rPr lang="en-US" sz="2000" noProof="0" dirty="0">
                <a:solidFill>
                  <a:schemeClr val="tx1"/>
                </a:solidFill>
              </a:rPr>
              <a:t>D</a:t>
            </a:r>
            <a:r>
              <a:rPr lang="en-US" sz="200" noProof="0" dirty="0">
                <a:solidFill>
                  <a:schemeClr val="tx1"/>
                </a:solidFill>
              </a:rPr>
              <a:t> </a:t>
            </a:r>
            <a:r>
              <a:rPr lang="en-US" sz="2000" noProof="0" dirty="0">
                <a:solidFill>
                  <a:schemeClr val="tx1"/>
                </a:solidFill>
              </a:rPr>
              <a:t>P growth slowed, the policy would be expansionary.</a:t>
            </a:r>
          </a:p>
          <a:p>
            <a:pPr>
              <a:spcBef>
                <a:spcPts val="600"/>
              </a:spcBef>
            </a:pPr>
            <a:r>
              <a:rPr lang="en-US" sz="2000" noProof="0" dirty="0">
                <a:solidFill>
                  <a:schemeClr val="tx1"/>
                </a:solidFill>
              </a:rPr>
              <a:t>If real G</a:t>
            </a:r>
            <a:r>
              <a:rPr lang="en-US" sz="200" noProof="0" dirty="0">
                <a:solidFill>
                  <a:schemeClr val="tx1"/>
                </a:solidFill>
              </a:rPr>
              <a:t> </a:t>
            </a:r>
            <a:r>
              <a:rPr lang="en-US" sz="2000" noProof="0" dirty="0">
                <a:solidFill>
                  <a:schemeClr val="tx1"/>
                </a:solidFill>
              </a:rPr>
              <a:t>D</a:t>
            </a:r>
            <a:r>
              <a:rPr lang="en-US" sz="200" noProof="0" dirty="0">
                <a:solidFill>
                  <a:schemeClr val="tx1"/>
                </a:solidFill>
              </a:rPr>
              <a:t> </a:t>
            </a:r>
            <a:r>
              <a:rPr lang="en-US" sz="2000" noProof="0" dirty="0">
                <a:solidFill>
                  <a:schemeClr val="tx1"/>
                </a:solidFill>
              </a:rPr>
              <a:t>P growth was faster than expected, the policy would be contractionary.</a:t>
            </a:r>
          </a:p>
        </p:txBody>
      </p:sp>
      <p:sp>
        <p:nvSpPr>
          <p:cNvPr id="5" name="Content Placeholder 4"/>
          <p:cNvSpPr>
            <a:spLocks noGrp="1"/>
          </p:cNvSpPr>
          <p:nvPr>
            <p:ph sz="quarter" idx="14"/>
          </p:nvPr>
        </p:nvSpPr>
        <p:spPr>
          <a:xfrm>
            <a:off x="457200" y="4538133"/>
            <a:ext cx="8035636" cy="1535289"/>
          </a:xfrm>
        </p:spPr>
        <p:txBody>
          <a:bodyPr/>
          <a:lstStyle/>
          <a:p>
            <a:pPr marL="432" indent="0">
              <a:spcBef>
                <a:spcPts val="600"/>
              </a:spcBef>
              <a:buNone/>
            </a:pPr>
            <a:r>
              <a:rPr lang="en-US" sz="2000" noProof="0" dirty="0">
                <a:solidFill>
                  <a:schemeClr val="tx1"/>
                </a:solidFill>
              </a:rPr>
              <a:t>This policy is similar to a monetary growth rule, as desired by monetarists.</a:t>
            </a:r>
          </a:p>
          <a:p>
            <a:pPr>
              <a:spcBef>
                <a:spcPts val="600"/>
              </a:spcBef>
            </a:pPr>
            <a:r>
              <a:rPr lang="en-US" sz="2000" noProof="0" dirty="0">
                <a:solidFill>
                  <a:schemeClr val="tx1"/>
                </a:solidFill>
              </a:rPr>
              <a:t>As of 2023, many central banks have adopted inflation targeting, while none had yet adopted nominal G</a:t>
            </a:r>
            <a:r>
              <a:rPr lang="en-US" sz="200" noProof="0" dirty="0">
                <a:solidFill>
                  <a:schemeClr val="tx1"/>
                </a:solidFill>
              </a:rPr>
              <a:t> </a:t>
            </a:r>
            <a:r>
              <a:rPr lang="en-US" sz="2000" noProof="0" dirty="0">
                <a:solidFill>
                  <a:schemeClr val="tx1"/>
                </a:solidFill>
              </a:rPr>
              <a:t>D</a:t>
            </a:r>
            <a:r>
              <a:rPr lang="en-US" sz="200" noProof="0" dirty="0">
                <a:solidFill>
                  <a:schemeClr val="tx1"/>
                </a:solidFill>
              </a:rPr>
              <a:t> </a:t>
            </a:r>
            <a:r>
              <a:rPr lang="en-US" sz="2000" noProof="0" dirty="0">
                <a:solidFill>
                  <a:schemeClr val="tx1"/>
                </a:solidFill>
              </a:rPr>
              <a:t>P targeting.</a:t>
            </a:r>
          </a:p>
        </p:txBody>
      </p:sp>
    </p:spTree>
    <p:extLst>
      <p:ext uri="{BB962C8B-B14F-4D97-AF65-F5344CB8AC3E}">
        <p14:creationId xmlns:p14="http://schemas.microsoft.com/office/powerpoint/2010/main" val="237871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Apply the Concept: Should the Fed Worry about the Prices of Food and Gasoline? </a:t>
            </a:r>
            <a:r>
              <a:rPr lang="en-US" sz="2000" b="0" noProof="0" dirty="0"/>
              <a:t>(1 of 2)</a:t>
            </a:r>
            <a:endParaRPr lang="en-US" sz="2000" noProof="0" dirty="0"/>
          </a:p>
        </p:txBody>
      </p:sp>
      <p:pic>
        <p:nvPicPr>
          <p:cNvPr id="7" name="Picture 6" descr="A graph compares annual inflation rates of C P I, core C P I, and core P C E between 2000 and 2022.  For long description in Notes pane, press F6.">
            <a:extLst>
              <a:ext uri="{FF2B5EF4-FFF2-40B4-BE49-F238E27FC236}">
                <a16:creationId xmlns:a16="http://schemas.microsoft.com/office/drawing/2014/main" id="{858C1F80-6CF6-826E-47ED-1F1E66A2F1A6}"/>
              </a:ext>
            </a:extLst>
          </p:cNvPr>
          <p:cNvPicPr>
            <a:picLocks noChangeAspect="1"/>
          </p:cNvPicPr>
          <p:nvPr/>
        </p:nvPicPr>
        <p:blipFill>
          <a:blip r:embed="rId3"/>
          <a:stretch>
            <a:fillRect/>
          </a:stretch>
        </p:blipFill>
        <p:spPr>
          <a:xfrm>
            <a:off x="1215909" y="1577607"/>
            <a:ext cx="6712182" cy="3156719"/>
          </a:xfrm>
          <a:prstGeom prst="rect">
            <a:avLst/>
          </a:prstGeom>
        </p:spPr>
      </p:pic>
      <p:sp>
        <p:nvSpPr>
          <p:cNvPr id="10" name="Content Placeholder 9"/>
          <p:cNvSpPr>
            <a:spLocks noGrp="1"/>
          </p:cNvSpPr>
          <p:nvPr>
            <p:ph sz="quarter" idx="15"/>
          </p:nvPr>
        </p:nvSpPr>
        <p:spPr>
          <a:xfrm>
            <a:off x="468313" y="4819011"/>
            <a:ext cx="8218487" cy="1381764"/>
          </a:xfrm>
        </p:spPr>
        <p:txBody>
          <a:bodyPr/>
          <a:lstStyle/>
          <a:p>
            <a:pPr marL="432" indent="0">
              <a:spcBef>
                <a:spcPts val="1000"/>
              </a:spcBef>
              <a:buNone/>
            </a:pPr>
            <a:r>
              <a:rPr lang="en-US" sz="1600" noProof="0" dirty="0"/>
              <a:t>Which inflation rate does the Fed actually pay attention to?</a:t>
            </a:r>
          </a:p>
          <a:p>
            <a:pPr>
              <a:spcBef>
                <a:spcPts val="1000"/>
              </a:spcBef>
            </a:pPr>
            <a:r>
              <a:rPr lang="en-US" sz="1600" noProof="0" dirty="0"/>
              <a:t>Not the C</a:t>
            </a:r>
            <a:r>
              <a:rPr lang="en-US" sz="100" noProof="0" dirty="0"/>
              <a:t> </a:t>
            </a:r>
            <a:r>
              <a:rPr lang="en-US" sz="1600" noProof="0" dirty="0"/>
              <a:t>P</a:t>
            </a:r>
            <a:r>
              <a:rPr lang="en-US" sz="100" noProof="0" dirty="0"/>
              <a:t> </a:t>
            </a:r>
            <a:r>
              <a:rPr lang="en-US" sz="1600" noProof="0" dirty="0"/>
              <a:t>I: it is too volatile and probably overstates inflation.</a:t>
            </a:r>
          </a:p>
          <a:p>
            <a:pPr>
              <a:spcBef>
                <a:spcPts val="1000"/>
              </a:spcBef>
            </a:pPr>
            <a:r>
              <a:rPr lang="en-US" sz="1600" noProof="0" dirty="0"/>
              <a:t>It used to use the P</a:t>
            </a:r>
            <a:r>
              <a:rPr lang="en-US" sz="100" noProof="0" dirty="0"/>
              <a:t> </a:t>
            </a:r>
            <a:r>
              <a:rPr lang="en-US" sz="1600" noProof="0" dirty="0"/>
              <a:t>C</a:t>
            </a:r>
            <a:r>
              <a:rPr lang="en-US" sz="100" noProof="0" dirty="0"/>
              <a:t> </a:t>
            </a:r>
            <a:r>
              <a:rPr lang="en-US" sz="1600" noProof="0" dirty="0"/>
              <a:t>E (</a:t>
            </a:r>
            <a:r>
              <a:rPr lang="en-US" sz="1600" b="1" noProof="0" dirty="0"/>
              <a:t>personal consumption expenditures</a:t>
            </a:r>
            <a:r>
              <a:rPr lang="en-US" sz="1600" noProof="0" dirty="0"/>
              <a:t>) index, a broad price index similar to the G</a:t>
            </a:r>
            <a:r>
              <a:rPr lang="en-US" sz="100" noProof="0" dirty="0"/>
              <a:t> </a:t>
            </a:r>
            <a:r>
              <a:rPr lang="en-US" sz="1600" noProof="0" dirty="0"/>
              <a:t>D</a:t>
            </a:r>
            <a:r>
              <a:rPr lang="en-US" sz="100" noProof="0" dirty="0"/>
              <a:t> </a:t>
            </a:r>
            <a:r>
              <a:rPr lang="en-US" sz="1600" noProof="0" dirty="0"/>
              <a:t>P deflator.</a:t>
            </a:r>
          </a:p>
        </p:txBody>
      </p:sp>
    </p:spTree>
    <p:extLst>
      <p:ext uri="{BB962C8B-B14F-4D97-AF65-F5344CB8AC3E}">
        <p14:creationId xmlns:p14="http://schemas.microsoft.com/office/powerpoint/2010/main" val="160276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Apply the Concept: Should the Fed Worry about the Prices of Food and Gasoline? </a:t>
            </a:r>
            <a:r>
              <a:rPr lang="en-US" sz="2000" b="0" noProof="0" dirty="0"/>
              <a:t>(2 of 2)</a:t>
            </a:r>
            <a:endParaRPr lang="en-US" sz="2000" noProof="0" dirty="0"/>
          </a:p>
        </p:txBody>
      </p:sp>
      <p:pic>
        <p:nvPicPr>
          <p:cNvPr id="5" name="Picture 4" descr="A graph compares annual inflation rates of C P I, core C P I, and core P C E between 2000 and 2022.  For long description in Notes pane, press F6.">
            <a:extLst>
              <a:ext uri="{FF2B5EF4-FFF2-40B4-BE49-F238E27FC236}">
                <a16:creationId xmlns:a16="http://schemas.microsoft.com/office/drawing/2014/main" id="{4E45CC11-F0DF-B900-9B1E-15AD1421CB77}"/>
              </a:ext>
            </a:extLst>
          </p:cNvPr>
          <p:cNvPicPr>
            <a:picLocks noChangeAspect="1"/>
          </p:cNvPicPr>
          <p:nvPr/>
        </p:nvPicPr>
        <p:blipFill>
          <a:blip r:embed="rId3"/>
          <a:stretch>
            <a:fillRect/>
          </a:stretch>
        </p:blipFill>
        <p:spPr>
          <a:xfrm>
            <a:off x="1215909" y="1557338"/>
            <a:ext cx="6712182" cy="3156719"/>
          </a:xfrm>
          <a:prstGeom prst="rect">
            <a:avLst/>
          </a:prstGeom>
        </p:spPr>
      </p:pic>
      <p:sp>
        <p:nvSpPr>
          <p:cNvPr id="10" name="Content Placeholder 9"/>
          <p:cNvSpPr>
            <a:spLocks noGrp="1"/>
          </p:cNvSpPr>
          <p:nvPr>
            <p:ph sz="quarter" idx="15"/>
          </p:nvPr>
        </p:nvSpPr>
        <p:spPr>
          <a:xfrm>
            <a:off x="457200" y="4839202"/>
            <a:ext cx="8007927" cy="1361573"/>
          </a:xfrm>
        </p:spPr>
        <p:txBody>
          <a:bodyPr/>
          <a:lstStyle/>
          <a:p>
            <a:pPr marL="432" indent="0">
              <a:buNone/>
            </a:pPr>
            <a:r>
              <a:rPr lang="en-US" sz="1600" noProof="0" dirty="0"/>
              <a:t>Which inflation rate does the Fed actually pay attention to?</a:t>
            </a:r>
          </a:p>
          <a:p>
            <a:r>
              <a:rPr lang="en-US" sz="1600" noProof="0" dirty="0"/>
              <a:t>Since 2004, it has used the “core P</a:t>
            </a:r>
            <a:r>
              <a:rPr lang="en-US" sz="100" noProof="0" dirty="0"/>
              <a:t> </a:t>
            </a:r>
            <a:r>
              <a:rPr lang="en-US" sz="1600" noProof="0" dirty="0"/>
              <a:t>C</a:t>
            </a:r>
            <a:r>
              <a:rPr lang="en-US" sz="100" noProof="0" dirty="0"/>
              <a:t> </a:t>
            </a:r>
            <a:r>
              <a:rPr lang="en-US" sz="1600" noProof="0" dirty="0"/>
              <a:t>E”: the P</a:t>
            </a:r>
            <a:r>
              <a:rPr lang="en-US" sz="100" noProof="0" dirty="0"/>
              <a:t> </a:t>
            </a:r>
            <a:r>
              <a:rPr lang="en-US" sz="1600" noProof="0" dirty="0"/>
              <a:t>C</a:t>
            </a:r>
            <a:r>
              <a:rPr lang="en-US" sz="100" noProof="0" dirty="0"/>
              <a:t> </a:t>
            </a:r>
            <a:r>
              <a:rPr lang="en-US" sz="1600" noProof="0" dirty="0"/>
              <a:t>E without food and energy prices. The core P</a:t>
            </a:r>
            <a:r>
              <a:rPr lang="en-US" sz="100" noProof="0" dirty="0"/>
              <a:t> </a:t>
            </a:r>
            <a:r>
              <a:rPr lang="en-US" sz="1600" noProof="0" dirty="0"/>
              <a:t>C</a:t>
            </a:r>
            <a:r>
              <a:rPr lang="en-US" sz="100" noProof="0" dirty="0"/>
              <a:t> </a:t>
            </a:r>
            <a:r>
              <a:rPr lang="en-US" sz="1600" noProof="0" dirty="0"/>
              <a:t>E is more stable; the Fed believes it estimates true long-run inflation better.</a:t>
            </a:r>
          </a:p>
        </p:txBody>
      </p:sp>
    </p:spTree>
    <p:extLst>
      <p:ext uri="{BB962C8B-B14F-4D97-AF65-F5344CB8AC3E}">
        <p14:creationId xmlns:p14="http://schemas.microsoft.com/office/powerpoint/2010/main" val="80500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15.6 Fed Policies During the 2007–2009 and 2020 Recessions</a:t>
            </a:r>
          </a:p>
        </p:txBody>
      </p:sp>
      <p:sp>
        <p:nvSpPr>
          <p:cNvPr id="4" name="Content Placeholder 3"/>
          <p:cNvSpPr>
            <a:spLocks noGrp="1"/>
          </p:cNvSpPr>
          <p:nvPr>
            <p:ph sz="quarter" idx="13"/>
          </p:nvPr>
        </p:nvSpPr>
        <p:spPr>
          <a:xfrm>
            <a:off x="457200" y="1569723"/>
            <a:ext cx="7720149" cy="733210"/>
          </a:xfrm>
        </p:spPr>
        <p:txBody>
          <a:bodyPr/>
          <a:lstStyle/>
          <a:p>
            <a:pPr marL="432" indent="0">
              <a:buNone/>
            </a:pPr>
            <a:r>
              <a:rPr lang="en-US" sz="1800" b="1" noProof="0" dirty="0">
                <a:solidFill>
                  <a:schemeClr val="tx1"/>
                </a:solidFill>
              </a:rPr>
              <a:t>Describe the policies the Federal Reserve used during the 2007–2009 and 2020 recessions.</a:t>
            </a:r>
          </a:p>
        </p:txBody>
      </p:sp>
      <p:sp>
        <p:nvSpPr>
          <p:cNvPr id="5" name="Content Placeholder 4"/>
          <p:cNvSpPr>
            <a:spLocks noGrp="1"/>
          </p:cNvSpPr>
          <p:nvPr>
            <p:ph sz="quarter" idx="14"/>
          </p:nvPr>
        </p:nvSpPr>
        <p:spPr>
          <a:xfrm>
            <a:off x="457200" y="2445132"/>
            <a:ext cx="7720149" cy="2588820"/>
          </a:xfrm>
        </p:spPr>
        <p:txBody>
          <a:bodyPr/>
          <a:lstStyle/>
          <a:p>
            <a:pPr marL="432" indent="0">
              <a:spcBef>
                <a:spcPts val="1000"/>
              </a:spcBef>
              <a:buNone/>
            </a:pPr>
            <a:r>
              <a:rPr lang="en-US" sz="1800" noProof="0" dirty="0">
                <a:solidFill>
                  <a:schemeClr val="tx1"/>
                </a:solidFill>
              </a:rPr>
              <a:t>A </a:t>
            </a:r>
            <a:r>
              <a:rPr lang="en-US" sz="1800" b="1" noProof="0" dirty="0">
                <a:solidFill>
                  <a:schemeClr val="tx1"/>
                </a:solidFill>
              </a:rPr>
              <a:t>bubble</a:t>
            </a:r>
            <a:r>
              <a:rPr lang="en-US" sz="1800" noProof="0" dirty="0">
                <a:solidFill>
                  <a:schemeClr val="tx1"/>
                </a:solidFill>
              </a:rPr>
              <a:t> in a market refers to a situation in which prices are too high relative to the underlying value of the asset.</a:t>
            </a:r>
          </a:p>
          <a:p>
            <a:pPr marL="432" indent="0">
              <a:spcBef>
                <a:spcPts val="1000"/>
              </a:spcBef>
              <a:buNone/>
            </a:pPr>
            <a:r>
              <a:rPr lang="en-US" sz="1800" noProof="0" dirty="0">
                <a:solidFill>
                  <a:schemeClr val="tx1"/>
                </a:solidFill>
              </a:rPr>
              <a:t>Bubbles can form due to:</a:t>
            </a:r>
          </a:p>
          <a:p>
            <a:r>
              <a:rPr lang="en-US" sz="1800" b="1" noProof="0" dirty="0">
                <a:solidFill>
                  <a:schemeClr val="tx1"/>
                </a:solidFill>
              </a:rPr>
              <a:t>Herding</a:t>
            </a:r>
            <a:r>
              <a:rPr lang="en-US" sz="1800" b="1" i="1" noProof="0" dirty="0">
                <a:solidFill>
                  <a:schemeClr val="tx1"/>
                </a:solidFill>
              </a:rPr>
              <a:t> </a:t>
            </a:r>
            <a:r>
              <a:rPr lang="en-US" sz="1800" b="1" noProof="0" dirty="0">
                <a:solidFill>
                  <a:schemeClr val="tx1"/>
                </a:solidFill>
              </a:rPr>
              <a:t>behavior</a:t>
            </a:r>
            <a:r>
              <a:rPr lang="en-US" sz="1800" noProof="0" dirty="0">
                <a:solidFill>
                  <a:schemeClr val="tx1"/>
                </a:solidFill>
              </a:rPr>
              <a:t>: Failing to correctly evaluate the value of the asset and instead relying on other people’s apparent evaluations; and/or</a:t>
            </a:r>
          </a:p>
          <a:p>
            <a:r>
              <a:rPr lang="en-US" sz="1800" b="1" noProof="0" dirty="0">
                <a:solidFill>
                  <a:schemeClr val="tx1"/>
                </a:solidFill>
              </a:rPr>
              <a:t>Speculation</a:t>
            </a:r>
            <a:r>
              <a:rPr lang="en-US" sz="1800" noProof="0" dirty="0">
                <a:solidFill>
                  <a:schemeClr val="tx1"/>
                </a:solidFill>
              </a:rPr>
              <a:t>: Believing that prices will rise even higher and buying the asset intending to sell it before prices fall.</a:t>
            </a:r>
          </a:p>
        </p:txBody>
      </p:sp>
      <p:sp>
        <p:nvSpPr>
          <p:cNvPr id="7" name="Content Placeholder 6"/>
          <p:cNvSpPr>
            <a:spLocks noGrp="1"/>
          </p:cNvSpPr>
          <p:nvPr>
            <p:ph sz="quarter" idx="16"/>
          </p:nvPr>
        </p:nvSpPr>
        <p:spPr>
          <a:xfrm>
            <a:off x="457200" y="5193084"/>
            <a:ext cx="8009906" cy="1009402"/>
          </a:xfrm>
        </p:spPr>
        <p:txBody>
          <a:bodyPr/>
          <a:lstStyle/>
          <a:p>
            <a:pPr marL="432" indent="0">
              <a:buNone/>
            </a:pPr>
            <a:r>
              <a:rPr lang="en-US" sz="1800" b="1" noProof="0" dirty="0">
                <a:solidFill>
                  <a:schemeClr val="tx1"/>
                </a:solidFill>
              </a:rPr>
              <a:t>Example</a:t>
            </a:r>
            <a:r>
              <a:rPr lang="en-US" sz="1800" noProof="0" dirty="0">
                <a:solidFill>
                  <a:schemeClr val="tx1"/>
                </a:solidFill>
              </a:rPr>
              <a:t>: Stock prices of internet-related companies were “optimistically” high in the late 19</a:t>
            </a:r>
            <a:r>
              <a:rPr lang="en-US" sz="100" noProof="0" dirty="0">
                <a:solidFill>
                  <a:schemeClr val="tx1"/>
                </a:solidFill>
              </a:rPr>
              <a:t> </a:t>
            </a:r>
            <a:r>
              <a:rPr lang="en-US" sz="1800" noProof="0" dirty="0">
                <a:solidFill>
                  <a:schemeClr val="tx1"/>
                </a:solidFill>
              </a:rPr>
              <a:t>90s, before the “dot-com bubble” burst, starting in March 2000.</a:t>
            </a:r>
          </a:p>
        </p:txBody>
      </p:sp>
    </p:spTree>
    <p:extLst>
      <p:ext uri="{BB962C8B-B14F-4D97-AF65-F5344CB8AC3E}">
        <p14:creationId xmlns:p14="http://schemas.microsoft.com/office/powerpoint/2010/main" val="33250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The Inflation and Deflation of the Housing Market Bubble</a:t>
            </a:r>
          </a:p>
        </p:txBody>
      </p:sp>
      <p:sp>
        <p:nvSpPr>
          <p:cNvPr id="4" name="Content Placeholder 3"/>
          <p:cNvSpPr>
            <a:spLocks noGrp="1"/>
          </p:cNvSpPr>
          <p:nvPr>
            <p:ph sz="quarter" idx="13"/>
          </p:nvPr>
        </p:nvSpPr>
        <p:spPr>
          <a:xfrm>
            <a:off x="457200" y="1556327"/>
            <a:ext cx="8229600" cy="2184400"/>
          </a:xfrm>
        </p:spPr>
        <p:txBody>
          <a:bodyPr/>
          <a:lstStyle/>
          <a:p>
            <a:pPr marL="432" indent="0">
              <a:spcBef>
                <a:spcPts val="1000"/>
              </a:spcBef>
              <a:buNone/>
            </a:pPr>
            <a:r>
              <a:rPr lang="en-US" noProof="0" dirty="0"/>
              <a:t>By 2005, many economists argued that a bubble had formed in the U.S. housing market.</a:t>
            </a:r>
          </a:p>
          <a:p>
            <a:r>
              <a:rPr lang="en-US" noProof="0" dirty="0"/>
              <a:t>The high prices resulted in high levels of investment in new home construction, along with optimistic </a:t>
            </a:r>
            <a:r>
              <a:rPr lang="en-US" b="1" noProof="0" dirty="0"/>
              <a:t>sub-prime</a:t>
            </a:r>
            <a:r>
              <a:rPr lang="en-US" b="1" i="1" noProof="0" dirty="0"/>
              <a:t> </a:t>
            </a:r>
            <a:r>
              <a:rPr lang="en-US" b="1" noProof="0" dirty="0"/>
              <a:t>loans</a:t>
            </a:r>
            <a:r>
              <a:rPr lang="en-US" noProof="0" dirty="0"/>
              <a:t>.</a:t>
            </a:r>
          </a:p>
        </p:txBody>
      </p:sp>
      <p:sp>
        <p:nvSpPr>
          <p:cNvPr id="5" name="Content Placeholder 4"/>
          <p:cNvSpPr>
            <a:spLocks noGrp="1"/>
          </p:cNvSpPr>
          <p:nvPr>
            <p:ph sz="quarter" idx="14"/>
          </p:nvPr>
        </p:nvSpPr>
        <p:spPr>
          <a:xfrm>
            <a:off x="457200" y="3847605"/>
            <a:ext cx="8229600" cy="2229345"/>
          </a:xfrm>
        </p:spPr>
        <p:txBody>
          <a:bodyPr/>
          <a:lstStyle/>
          <a:p>
            <a:pPr marL="432" indent="0">
              <a:spcBef>
                <a:spcPts val="1000"/>
              </a:spcBef>
              <a:buNone/>
            </a:pPr>
            <a:r>
              <a:rPr lang="en-US" noProof="0" dirty="0"/>
              <a:t>During 2006 and 2007, house prices started to fall, in part because of mortgage defaults, and new home construction fell considerably.</a:t>
            </a:r>
          </a:p>
          <a:p>
            <a:r>
              <a:rPr lang="en-US" noProof="0" dirty="0"/>
              <a:t>Banks became less willing to lend, and the resulting </a:t>
            </a:r>
            <a:r>
              <a:rPr lang="en-US" b="1" noProof="0" dirty="0"/>
              <a:t>credit</a:t>
            </a:r>
            <a:r>
              <a:rPr lang="en-US" b="1" i="1" noProof="0" dirty="0"/>
              <a:t> </a:t>
            </a:r>
            <a:r>
              <a:rPr lang="en-US" b="1" noProof="0" dirty="0"/>
              <a:t>crunch</a:t>
            </a:r>
            <a:r>
              <a:rPr lang="en-US" noProof="0" dirty="0"/>
              <a:t> further depressed the housing market.</a:t>
            </a:r>
          </a:p>
        </p:txBody>
      </p:sp>
    </p:spTree>
    <p:extLst>
      <p:ext uri="{BB962C8B-B14F-4D97-AF65-F5344CB8AC3E}">
        <p14:creationId xmlns:p14="http://schemas.microsoft.com/office/powerpoint/2010/main" val="409792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The Changing Mortgage Market</a:t>
            </a:r>
          </a:p>
        </p:txBody>
      </p:sp>
      <p:sp>
        <p:nvSpPr>
          <p:cNvPr id="7" name="Content Placeholder 6"/>
          <p:cNvSpPr>
            <a:spLocks noGrp="1"/>
          </p:cNvSpPr>
          <p:nvPr>
            <p:ph sz="quarter" idx="13"/>
          </p:nvPr>
        </p:nvSpPr>
        <p:spPr>
          <a:xfrm>
            <a:off x="457200" y="1556326"/>
            <a:ext cx="8229600" cy="1293751"/>
          </a:xfrm>
        </p:spPr>
        <p:txBody>
          <a:bodyPr/>
          <a:lstStyle/>
          <a:p>
            <a:pPr marL="432" indent="0">
              <a:spcBef>
                <a:spcPts val="1000"/>
              </a:spcBef>
              <a:buNone/>
            </a:pPr>
            <a:r>
              <a:rPr lang="en-US" sz="2000" noProof="0" dirty="0"/>
              <a:t>Until the 19</a:t>
            </a:r>
            <a:r>
              <a:rPr lang="en-US" sz="100" noProof="0" dirty="0"/>
              <a:t> </a:t>
            </a:r>
            <a:r>
              <a:rPr lang="en-US" sz="2000" noProof="0" dirty="0"/>
              <a:t>70s, when a commercial bank granted a mortgage, it would “keep” the loan until it was paid off.</a:t>
            </a:r>
          </a:p>
          <a:p>
            <a:r>
              <a:rPr lang="en-US" sz="2000" noProof="0" dirty="0"/>
              <a:t>This limited the number of mortgages banks were willing to provide.</a:t>
            </a:r>
          </a:p>
        </p:txBody>
      </p:sp>
      <p:sp>
        <p:nvSpPr>
          <p:cNvPr id="8" name="Content Placeholder 7"/>
          <p:cNvSpPr>
            <a:spLocks noGrp="1"/>
          </p:cNvSpPr>
          <p:nvPr>
            <p:ph sz="quarter" idx="14"/>
          </p:nvPr>
        </p:nvSpPr>
        <p:spPr>
          <a:xfrm>
            <a:off x="457200" y="2975003"/>
            <a:ext cx="8229600" cy="2416394"/>
          </a:xfrm>
        </p:spPr>
        <p:txBody>
          <a:bodyPr/>
          <a:lstStyle/>
          <a:p>
            <a:pPr marL="432" indent="0">
              <a:spcBef>
                <a:spcPts val="1000"/>
              </a:spcBef>
              <a:buNone/>
            </a:pPr>
            <a:r>
              <a:rPr lang="en-US" sz="2000" noProof="0" dirty="0"/>
              <a:t>A </a:t>
            </a:r>
            <a:r>
              <a:rPr lang="en-US" sz="2000" b="1" noProof="0" dirty="0"/>
              <a:t>secondary</a:t>
            </a:r>
            <a:r>
              <a:rPr lang="en-US" sz="2000" b="1" i="1" noProof="0" dirty="0"/>
              <a:t> </a:t>
            </a:r>
            <a:r>
              <a:rPr lang="en-US" sz="2000" b="1" noProof="0" dirty="0"/>
              <a:t>market</a:t>
            </a:r>
            <a:r>
              <a:rPr lang="en-US" sz="2000" b="1" i="1" noProof="0" dirty="0"/>
              <a:t> </a:t>
            </a:r>
            <a:r>
              <a:rPr lang="en-US" sz="2000" noProof="0" dirty="0"/>
              <a:t>in mortgages was made possible by the formation of the Federal National Mortgage Association (“Fannie Mae”) and the Federal Home Loan Mortgage Corporation (“Freddie Mac”).</a:t>
            </a:r>
          </a:p>
          <a:p>
            <a:r>
              <a:rPr lang="en-US" sz="2000" noProof="0" dirty="0"/>
              <a:t>These </a:t>
            </a:r>
            <a:r>
              <a:rPr lang="en-US" sz="2000" b="1" noProof="0" dirty="0"/>
              <a:t>government-sponsored enterprises (G</a:t>
            </a:r>
            <a:r>
              <a:rPr lang="en-US" sz="100" b="1" noProof="0" dirty="0"/>
              <a:t> </a:t>
            </a:r>
            <a:r>
              <a:rPr lang="en-US" sz="2000" b="1" noProof="0" dirty="0"/>
              <a:t>S</a:t>
            </a:r>
            <a:r>
              <a:rPr lang="en-US" sz="100" b="1" noProof="0" dirty="0"/>
              <a:t> </a:t>
            </a:r>
            <a:r>
              <a:rPr lang="en-US" sz="2000" b="1" noProof="0" dirty="0"/>
              <a:t>E</a:t>
            </a:r>
            <a:r>
              <a:rPr lang="en-US" sz="100" b="1" noProof="0" dirty="0"/>
              <a:t> </a:t>
            </a:r>
            <a:r>
              <a:rPr lang="en-US" sz="2000" b="1" noProof="0" dirty="0"/>
              <a:t>s) </a:t>
            </a:r>
            <a:r>
              <a:rPr lang="en-US" sz="2000" noProof="0" dirty="0"/>
              <a:t>sell bonds to investors and use the funds to purchase mortgages from banks.</a:t>
            </a:r>
          </a:p>
          <a:p>
            <a:r>
              <a:rPr lang="en-US" sz="2000" noProof="0" dirty="0"/>
              <a:t>This allowed more funds to flow into mortgage markets.</a:t>
            </a:r>
          </a:p>
        </p:txBody>
      </p:sp>
    </p:spTree>
    <p:extLst>
      <p:ext uri="{BB962C8B-B14F-4D97-AF65-F5344CB8AC3E}">
        <p14:creationId xmlns:p14="http://schemas.microsoft.com/office/powerpoint/2010/main" val="17319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The Role of Investment Banks</a:t>
            </a:r>
          </a:p>
        </p:txBody>
      </p:sp>
      <p:sp>
        <p:nvSpPr>
          <p:cNvPr id="2" name="Content Placeholder 1"/>
          <p:cNvSpPr>
            <a:spLocks noGrp="1"/>
          </p:cNvSpPr>
          <p:nvPr>
            <p:ph sz="quarter" idx="13"/>
          </p:nvPr>
        </p:nvSpPr>
        <p:spPr>
          <a:xfrm>
            <a:off x="457200" y="1556327"/>
            <a:ext cx="8229600" cy="1448130"/>
          </a:xfrm>
        </p:spPr>
        <p:txBody>
          <a:bodyPr/>
          <a:lstStyle/>
          <a:p>
            <a:pPr marL="432" indent="0">
              <a:spcBef>
                <a:spcPts val="1000"/>
              </a:spcBef>
              <a:buNone/>
            </a:pPr>
            <a:r>
              <a:rPr lang="en-US" sz="1800" noProof="0" dirty="0"/>
              <a:t>By the 2000s, investment banks had started buying mortgages also, packaging them as </a:t>
            </a:r>
            <a:r>
              <a:rPr lang="en-US" sz="1800" b="1" noProof="0" dirty="0"/>
              <a:t>mortgage-backed securities </a:t>
            </a:r>
            <a:r>
              <a:rPr lang="en-US" sz="1800" noProof="0" dirty="0"/>
              <a:t>and reselling them to investors.</a:t>
            </a:r>
          </a:p>
          <a:p>
            <a:r>
              <a:rPr lang="en-US" sz="1800" noProof="0" dirty="0"/>
              <a:t>These securities were appealing to investors because they paid high interest rates with apparently low default risk.</a:t>
            </a:r>
          </a:p>
        </p:txBody>
      </p:sp>
      <p:sp>
        <p:nvSpPr>
          <p:cNvPr id="3" name="Content Placeholder 2"/>
          <p:cNvSpPr>
            <a:spLocks noGrp="1"/>
          </p:cNvSpPr>
          <p:nvPr>
            <p:ph sz="quarter" idx="14"/>
          </p:nvPr>
        </p:nvSpPr>
        <p:spPr>
          <a:xfrm>
            <a:off x="457200" y="3119251"/>
            <a:ext cx="8229600" cy="2929989"/>
          </a:xfrm>
        </p:spPr>
        <p:txBody>
          <a:bodyPr/>
          <a:lstStyle/>
          <a:p>
            <a:pPr marL="432" indent="0">
              <a:spcBef>
                <a:spcPts val="1000"/>
              </a:spcBef>
              <a:buNone/>
            </a:pPr>
            <a:r>
              <a:rPr lang="en-US" sz="1800" noProof="0" dirty="0"/>
              <a:t>But with more money flowing into mortgage markets, “worse” loans started to be made to people:</a:t>
            </a:r>
          </a:p>
          <a:p>
            <a:r>
              <a:rPr lang="en-US" sz="1800" noProof="0" dirty="0"/>
              <a:t>With worse credit histories (</a:t>
            </a:r>
            <a:r>
              <a:rPr lang="en-US" sz="1800" b="1" noProof="0" dirty="0"/>
              <a:t>sub-prime loans</a:t>
            </a:r>
            <a:r>
              <a:rPr lang="en-US" sz="1800" noProof="0" dirty="0"/>
              <a:t>)</a:t>
            </a:r>
          </a:p>
          <a:p>
            <a:r>
              <a:rPr lang="en-US" sz="1800" noProof="0" dirty="0"/>
              <a:t>Without evidence of income (“Alt-A” loans)</a:t>
            </a:r>
          </a:p>
          <a:p>
            <a:r>
              <a:rPr lang="en-US" sz="1800" noProof="0" dirty="0"/>
              <a:t>With lower down-payments</a:t>
            </a:r>
          </a:p>
          <a:p>
            <a:r>
              <a:rPr lang="en-US" sz="1800" noProof="0" dirty="0"/>
              <a:t>Who couldn’t initially afford traditional mortgages (</a:t>
            </a:r>
            <a:r>
              <a:rPr lang="en-US" sz="1800" b="1" noProof="0" dirty="0"/>
              <a:t>adjustable-rate mortgages</a:t>
            </a:r>
            <a:r>
              <a:rPr lang="en-US" sz="1800" b="1" i="1" noProof="0" dirty="0"/>
              <a:t> </a:t>
            </a:r>
            <a:r>
              <a:rPr lang="en-US" sz="1800" noProof="0" dirty="0"/>
              <a:t>start with low interest rates)</a:t>
            </a:r>
          </a:p>
        </p:txBody>
      </p:sp>
    </p:spTree>
    <p:extLst>
      <p:ext uri="{BB962C8B-B14F-4D97-AF65-F5344CB8AC3E}">
        <p14:creationId xmlns:p14="http://schemas.microsoft.com/office/powerpoint/2010/main" val="44730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noProof="0" dirty="0"/>
              <a:t>Apply the Concept: The Wonderful World of Leverage</a:t>
            </a:r>
          </a:p>
        </p:txBody>
      </p:sp>
      <p:sp>
        <p:nvSpPr>
          <p:cNvPr id="2" name="Content Placeholder 1"/>
          <p:cNvSpPr>
            <a:spLocks noGrp="1"/>
          </p:cNvSpPr>
          <p:nvPr>
            <p:ph sz="quarter" idx="13"/>
          </p:nvPr>
        </p:nvSpPr>
        <p:spPr>
          <a:xfrm>
            <a:off x="457200" y="1556327"/>
            <a:ext cx="8229600" cy="2089398"/>
          </a:xfrm>
        </p:spPr>
        <p:txBody>
          <a:bodyPr/>
          <a:lstStyle/>
          <a:p>
            <a:pPr marL="432" indent="0">
              <a:buNone/>
            </a:pPr>
            <a:r>
              <a:rPr lang="en-US" sz="2000" noProof="0" dirty="0"/>
              <a:t>Why does the size of the down payment matter?</a:t>
            </a:r>
          </a:p>
          <a:p>
            <a:r>
              <a:rPr lang="en-US" sz="2000" noProof="0" dirty="0"/>
              <a:t>By owning a house, you become exposed to increases or decreases in the price of that large asset.</a:t>
            </a:r>
          </a:p>
          <a:p>
            <a:r>
              <a:rPr lang="en-US" sz="2000" noProof="0" dirty="0"/>
              <a:t>With a smaller down payment, you are said to be highly </a:t>
            </a:r>
            <a:r>
              <a:rPr lang="en-US" sz="2000" b="1" noProof="0" dirty="0"/>
              <a:t>leveraged</a:t>
            </a:r>
            <a:r>
              <a:rPr lang="en-US" sz="2000" noProof="0" dirty="0"/>
              <a:t>, exposed to large potential changes in the value of your investment.</a:t>
            </a:r>
          </a:p>
        </p:txBody>
      </p:sp>
      <p:graphicFrame>
        <p:nvGraphicFramePr>
          <p:cNvPr id="3" name="Table 2"/>
          <p:cNvGraphicFramePr>
            <a:graphicFrameLocks noGrp="1"/>
          </p:cNvGraphicFramePr>
          <p:nvPr>
            <p:extLst>
              <p:ext uri="{D42A27DB-BD31-4B8C-83A1-F6EECF244321}">
                <p14:modId xmlns:p14="http://schemas.microsoft.com/office/powerpoint/2010/main" val="1181776853"/>
              </p:ext>
            </p:extLst>
          </p:nvPr>
        </p:nvGraphicFramePr>
        <p:xfrm>
          <a:off x="468311" y="3853172"/>
          <a:ext cx="8207376" cy="2428242"/>
        </p:xfrm>
        <a:graphic>
          <a:graphicData uri="http://schemas.openxmlformats.org/drawingml/2006/table">
            <a:tbl>
              <a:tblPr firstRow="1" bandRow="1">
                <a:tableStyleId>{2D5ABB26-0587-4C30-8999-92F81FD0307C}</a:tableStyleId>
              </a:tblPr>
              <a:tblGrid>
                <a:gridCol w="2735792">
                  <a:extLst>
                    <a:ext uri="{9D8B030D-6E8A-4147-A177-3AD203B41FA5}">
                      <a16:colId xmlns:a16="http://schemas.microsoft.com/office/drawing/2014/main" val="647186597"/>
                    </a:ext>
                  </a:extLst>
                </a:gridCol>
                <a:gridCol w="2735792">
                  <a:extLst>
                    <a:ext uri="{9D8B030D-6E8A-4147-A177-3AD203B41FA5}">
                      <a16:colId xmlns:a16="http://schemas.microsoft.com/office/drawing/2014/main" val="2027845933"/>
                    </a:ext>
                  </a:extLst>
                </a:gridCol>
                <a:gridCol w="2735792">
                  <a:extLst>
                    <a:ext uri="{9D8B030D-6E8A-4147-A177-3AD203B41FA5}">
                      <a16:colId xmlns:a16="http://schemas.microsoft.com/office/drawing/2014/main" val="3673078046"/>
                    </a:ext>
                  </a:extLst>
                </a:gridCol>
              </a:tblGrid>
              <a:tr h="9620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u="none" strike="noStrike" cap="none" dirty="0">
                          <a:solidFill>
                            <a:schemeClr val="tx1"/>
                          </a:solidFill>
                          <a:latin typeface="+mn-lt"/>
                          <a:ea typeface="Arial"/>
                          <a:cs typeface="Arial"/>
                          <a:sym typeface="Arial"/>
                        </a:rPr>
                        <a:t>Down Payment</a:t>
                      </a:r>
                      <a:endParaRPr lang="en-US" dirty="0">
                        <a:solidFill>
                          <a:schemeClr val="tx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dirty="0">
                          <a:solidFill>
                            <a:schemeClr val="tx1"/>
                          </a:solidFill>
                        </a:rPr>
                        <a:t>Return on your investment as a result of</a:t>
                      </a:r>
                      <a:r>
                        <a:rPr lang="en-US" sz="1400" b="1" baseline="0" dirty="0">
                          <a:solidFill>
                            <a:schemeClr val="tx1"/>
                          </a:solidFill>
                        </a:rPr>
                        <a:t> …</a:t>
                      </a:r>
                      <a:endParaRPr lang="en-US" sz="1400" b="1" dirty="0">
                        <a:solidFill>
                          <a:schemeClr val="tx1"/>
                        </a:solidFill>
                      </a:endParaRPr>
                    </a:p>
                    <a:p>
                      <a:pPr marL="0" marR="0" lvl="0" indent="0" algn="ctr" rtl="0">
                        <a:lnSpc>
                          <a:spcPct val="100000"/>
                        </a:lnSpc>
                        <a:spcBef>
                          <a:spcPts val="0"/>
                        </a:spcBef>
                        <a:spcAft>
                          <a:spcPts val="0"/>
                        </a:spcAft>
                        <a:buClr>
                          <a:srgbClr val="000000"/>
                        </a:buClr>
                        <a:buSzPts val="1200"/>
                        <a:buFont typeface="Arial"/>
                        <a:buNone/>
                      </a:pPr>
                      <a:r>
                        <a:rPr lang="en-US" sz="1400" b="1" u="none" strike="noStrike" cap="none" dirty="0">
                          <a:solidFill>
                            <a:schemeClr val="tx1"/>
                          </a:solidFill>
                          <a:latin typeface="+mn-lt"/>
                          <a:ea typeface="Arial"/>
                          <a:cs typeface="Arial"/>
                          <a:sym typeface="Arial"/>
                        </a:rPr>
                        <a:t>a 10% increase in</a:t>
                      </a:r>
                      <a:r>
                        <a:rPr lang="en-US" sz="1400" b="0" u="none" strike="noStrike" cap="none" baseline="0" dirty="0">
                          <a:solidFill>
                            <a:schemeClr val="tx1"/>
                          </a:solidFill>
                          <a:latin typeface="+mn-lt"/>
                          <a:ea typeface="Arial"/>
                          <a:cs typeface="Arial"/>
                          <a:sym typeface="Arial"/>
                        </a:rPr>
                        <a:t> </a:t>
                      </a:r>
                      <a:r>
                        <a:rPr lang="en-US" sz="1400" b="1" u="none" strike="noStrike" cap="none" dirty="0">
                          <a:solidFill>
                            <a:schemeClr val="tx1"/>
                          </a:solidFill>
                          <a:latin typeface="+mn-lt"/>
                          <a:ea typeface="Arial"/>
                          <a:cs typeface="Arial"/>
                          <a:sym typeface="Arial"/>
                        </a:rPr>
                        <a:t>the price of your house</a:t>
                      </a:r>
                      <a:endParaRPr lang="en-US" sz="1400" u="none" strike="noStrike" cap="none" dirty="0">
                        <a:solidFill>
                          <a:schemeClr val="tx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400" b="1" dirty="0">
                          <a:solidFill>
                            <a:schemeClr val="tx1"/>
                          </a:solidFill>
                        </a:rPr>
                        <a:t>Return on your investment as a result of …</a:t>
                      </a:r>
                    </a:p>
                    <a:p>
                      <a:pPr marL="0" marR="0" lvl="0" indent="0" algn="ctr" rtl="0">
                        <a:lnSpc>
                          <a:spcPct val="100000"/>
                        </a:lnSpc>
                        <a:spcBef>
                          <a:spcPts val="0"/>
                        </a:spcBef>
                        <a:spcAft>
                          <a:spcPts val="0"/>
                        </a:spcAft>
                        <a:buClr>
                          <a:srgbClr val="000000"/>
                        </a:buClr>
                        <a:buSzPts val="1200"/>
                        <a:buFont typeface="Arial"/>
                        <a:buNone/>
                      </a:pPr>
                      <a:r>
                        <a:rPr lang="en-US" sz="1400" b="1" u="none" strike="noStrike" cap="none" dirty="0">
                          <a:solidFill>
                            <a:schemeClr val="tx1"/>
                          </a:solidFill>
                          <a:latin typeface="+mn-lt"/>
                          <a:ea typeface="Arial"/>
                          <a:cs typeface="Arial"/>
                          <a:sym typeface="Arial"/>
                        </a:rPr>
                        <a:t>a 10%  decrease in</a:t>
                      </a:r>
                      <a:r>
                        <a:rPr lang="en-US" sz="1400" b="0" u="none" strike="noStrike" cap="none" baseline="0" dirty="0">
                          <a:solidFill>
                            <a:schemeClr val="tx1"/>
                          </a:solidFill>
                          <a:latin typeface="+mn-lt"/>
                          <a:ea typeface="Arial"/>
                          <a:cs typeface="Arial"/>
                          <a:sym typeface="Arial"/>
                        </a:rPr>
                        <a:t> </a:t>
                      </a:r>
                      <a:r>
                        <a:rPr lang="en-US" sz="1400" b="1" u="none" strike="noStrike" cap="none" dirty="0">
                          <a:solidFill>
                            <a:schemeClr val="tx1"/>
                          </a:solidFill>
                          <a:latin typeface="+mn-lt"/>
                          <a:ea typeface="Arial"/>
                          <a:cs typeface="Arial"/>
                          <a:sym typeface="Arial"/>
                        </a:rPr>
                        <a:t>the price of your house</a:t>
                      </a:r>
                      <a:endParaRPr lang="en-US" sz="1400" u="none" strike="noStrike" cap="none" dirty="0">
                        <a:solidFill>
                          <a:schemeClr val="tx1"/>
                        </a:solidFill>
                        <a:latin typeface="+mn-lt"/>
                        <a:ea typeface="Arial"/>
                        <a:cs typeface="Arial"/>
                        <a:sym typeface="Aria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3520134"/>
                  </a:ext>
                </a:extLst>
              </a:tr>
              <a:tr h="348211">
                <a:tc>
                  <a:txBody>
                    <a:bodyPr/>
                    <a:lstStyle/>
                    <a:p>
                      <a:pPr marL="95250" indent="0" algn="ctr">
                        <a:spcBef>
                          <a:spcPts val="0"/>
                        </a:spcBef>
                      </a:pPr>
                      <a:r>
                        <a:rPr lang="en-US" dirty="0">
                          <a:solidFill>
                            <a:schemeClr val="tx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3838" indent="0" algn="ctr">
                        <a:spcBef>
                          <a:spcPts val="0"/>
                        </a:spcBef>
                      </a:pPr>
                      <a:r>
                        <a:rPr lang="en-US"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55575" indent="0" algn="ctr">
                        <a:spcBef>
                          <a:spcPts val="0"/>
                        </a:spcBef>
                      </a:pPr>
                      <a:r>
                        <a:rPr lang="en-US" sz="200" dirty="0">
                          <a:solidFill>
                            <a:schemeClr val="tx1"/>
                          </a:solidFill>
                        </a:rPr>
                        <a:t>negative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1322809"/>
                  </a:ext>
                </a:extLst>
              </a:tr>
              <a:tr h="421587">
                <a:tc>
                  <a:txBody>
                    <a:bodyPr/>
                    <a:lstStyle/>
                    <a:p>
                      <a:pPr algn="ctr">
                        <a:spcBef>
                          <a:spcPts val="0"/>
                        </a:spcBef>
                      </a:pPr>
                      <a:r>
                        <a:rPr lang="en-US" dirty="0">
                          <a:solidFill>
                            <a:schemeClr val="tx1"/>
                          </a:solidFill>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263" indent="0" algn="ctr">
                        <a:spcBef>
                          <a:spcPts val="0"/>
                        </a:spcBef>
                      </a:pPr>
                      <a:r>
                        <a:rPr lang="en-US" dirty="0">
                          <a:solidFill>
                            <a:schemeClr val="tx1"/>
                          </a:solidFill>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0325" indent="0" algn="ctr">
                        <a:spcBef>
                          <a:spcPts val="0"/>
                        </a:spcBef>
                      </a:pPr>
                      <a:r>
                        <a:rPr lang="en-US" sz="200" dirty="0">
                          <a:solidFill>
                            <a:schemeClr val="tx1"/>
                          </a:solidFill>
                        </a:rPr>
                        <a:t>negative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731476"/>
                  </a:ext>
                </a:extLst>
              </a:tr>
              <a:tr h="348211">
                <a:tc>
                  <a:txBody>
                    <a:bodyPr/>
                    <a:lstStyle/>
                    <a:p>
                      <a:pPr algn="ctr">
                        <a:spcBef>
                          <a:spcPts val="0"/>
                        </a:spcBef>
                      </a:pPr>
                      <a:r>
                        <a:rPr lang="en-US"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0"/>
                        </a:spcBef>
                      </a:pPr>
                      <a:r>
                        <a:rPr lang="en-US" dirty="0">
                          <a:solidFill>
                            <a:schemeClr val="tx1"/>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0"/>
                        </a:spcBef>
                      </a:pPr>
                      <a:r>
                        <a:rPr lang="en-US" sz="200" dirty="0">
                          <a:solidFill>
                            <a:schemeClr val="tx1"/>
                          </a:solidFill>
                        </a:rPr>
                        <a:t>negative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3052192"/>
                  </a:ext>
                </a:extLst>
              </a:tr>
              <a:tr h="348211">
                <a:tc>
                  <a:txBody>
                    <a:bodyPr/>
                    <a:lstStyle/>
                    <a:p>
                      <a:pPr algn="ctr">
                        <a:spcBef>
                          <a:spcPts val="0"/>
                        </a:spcBef>
                      </a:pPr>
                      <a:r>
                        <a:rPr lang="en-US"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0"/>
                        </a:spcBef>
                      </a:pPr>
                      <a:r>
                        <a:rPr lang="en-US" dirty="0">
                          <a:solidFill>
                            <a:schemeClr val="tx1"/>
                          </a:solidFill>
                        </a:rPr>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0"/>
                        </a:spcBef>
                      </a:pPr>
                      <a:r>
                        <a:rPr lang="en-US" sz="200" dirty="0">
                          <a:solidFill>
                            <a:schemeClr val="tx1"/>
                          </a:solidFill>
                        </a:rPr>
                        <a:t>negative 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790015"/>
                  </a:ext>
                </a:extLst>
              </a:tr>
            </a:tbl>
          </a:graphicData>
        </a:graphic>
      </p:graphicFrame>
      <p:graphicFrame>
        <p:nvGraphicFramePr>
          <p:cNvPr id="7" name="Object 6">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27264655"/>
              </p:ext>
            </p:extLst>
          </p:nvPr>
        </p:nvGraphicFramePr>
        <p:xfrm>
          <a:off x="7126797" y="4866342"/>
          <a:ext cx="574726" cy="236652"/>
        </p:xfrm>
        <a:graphic>
          <a:graphicData uri="http://schemas.openxmlformats.org/presentationml/2006/ole">
            <mc:AlternateContent xmlns:mc="http://schemas.openxmlformats.org/markup-compatibility/2006">
              <mc:Choice xmlns:v="urn:schemas-microsoft-com:vml" Requires="v">
                <p:oleObj name="Equation" r:id="rId2" imgW="431640" imgH="177480" progId="Equation.DSMT4">
                  <p:embed/>
                </p:oleObj>
              </mc:Choice>
              <mc:Fallback>
                <p:oleObj name="Equation" r:id="rId2" imgW="431640" imgH="177480" progId="Equation.DSMT4">
                  <p:embed/>
                  <p:pic>
                    <p:nvPicPr>
                      <p:cNvPr id="7" name="Object 6">
                        <a:extLst>
                          <a:ext uri="{C183D7F6-B498-43B3-948B-1728B52AA6E4}">
                            <adec:decorative xmlns:adec="http://schemas.microsoft.com/office/drawing/2017/decorative" val="1"/>
                          </a:ext>
                        </a:extLst>
                      </p:cNvPr>
                      <p:cNvPicPr/>
                      <p:nvPr/>
                    </p:nvPicPr>
                    <p:blipFill>
                      <a:blip r:embed="rId3"/>
                      <a:stretch>
                        <a:fillRect/>
                      </a:stretch>
                    </p:blipFill>
                    <p:spPr>
                      <a:xfrm>
                        <a:off x="7126797" y="4866342"/>
                        <a:ext cx="574726" cy="236652"/>
                      </a:xfrm>
                      <a:prstGeom prst="rect">
                        <a:avLst/>
                      </a:prstGeom>
                      <a:solidFill>
                        <a:schemeClr val="bg1"/>
                      </a:solidFill>
                    </p:spPr>
                  </p:pic>
                </p:oleObj>
              </mc:Fallback>
            </mc:AlternateContent>
          </a:graphicData>
        </a:graphic>
      </p:graphicFrame>
      <p:graphicFrame>
        <p:nvGraphicFramePr>
          <p:cNvPr id="8" name="Object 7">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41200520"/>
              </p:ext>
            </p:extLst>
          </p:nvPr>
        </p:nvGraphicFramePr>
        <p:xfrm>
          <a:off x="7145833" y="5220276"/>
          <a:ext cx="406400" cy="236538"/>
        </p:xfrm>
        <a:graphic>
          <a:graphicData uri="http://schemas.openxmlformats.org/presentationml/2006/ole">
            <mc:AlternateContent xmlns:mc="http://schemas.openxmlformats.org/markup-compatibility/2006">
              <mc:Choice xmlns:v="urn:schemas-microsoft-com:vml" Requires="v">
                <p:oleObj name="Equation" r:id="rId4" imgW="304560" imgH="177480" progId="Equation.DSMT4">
                  <p:embed/>
                </p:oleObj>
              </mc:Choice>
              <mc:Fallback>
                <p:oleObj name="Equation" r:id="rId4" imgW="304560" imgH="177480" progId="Equation.DSMT4">
                  <p:embed/>
                  <p:pic>
                    <p:nvPicPr>
                      <p:cNvPr id="8" name="Object 7">
                        <a:extLst>
                          <a:ext uri="{C183D7F6-B498-43B3-948B-1728B52AA6E4}">
                            <adec:decorative xmlns:adec="http://schemas.microsoft.com/office/drawing/2017/decorative" val="1"/>
                          </a:ext>
                        </a:extLst>
                      </p:cNvPr>
                      <p:cNvPicPr/>
                      <p:nvPr/>
                    </p:nvPicPr>
                    <p:blipFill>
                      <a:blip r:embed="rId5"/>
                      <a:stretch>
                        <a:fillRect/>
                      </a:stretch>
                    </p:blipFill>
                    <p:spPr>
                      <a:xfrm>
                        <a:off x="7145833" y="5220276"/>
                        <a:ext cx="406400" cy="236538"/>
                      </a:xfrm>
                      <a:prstGeom prst="rect">
                        <a:avLst/>
                      </a:prstGeom>
                      <a:solidFill>
                        <a:schemeClr val="bg1"/>
                      </a:solidFill>
                    </p:spPr>
                  </p:pic>
                </p:oleObj>
              </mc:Fallback>
            </mc:AlternateContent>
          </a:graphicData>
        </a:graphic>
      </p:graphicFrame>
      <p:graphicFrame>
        <p:nvGraphicFramePr>
          <p:cNvPr id="9" name="Object 8">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90089612"/>
              </p:ext>
            </p:extLst>
          </p:nvPr>
        </p:nvGraphicFramePr>
        <p:xfrm>
          <a:off x="7048995" y="5598100"/>
          <a:ext cx="523875" cy="236538"/>
        </p:xfrm>
        <a:graphic>
          <a:graphicData uri="http://schemas.openxmlformats.org/presentationml/2006/ole">
            <mc:AlternateContent xmlns:mc="http://schemas.openxmlformats.org/markup-compatibility/2006">
              <mc:Choice xmlns:v="urn:schemas-microsoft-com:vml" Requires="v">
                <p:oleObj name="Equation" r:id="rId6" imgW="393480" imgH="177480" progId="Equation.DSMT4">
                  <p:embed/>
                </p:oleObj>
              </mc:Choice>
              <mc:Fallback>
                <p:oleObj name="Equation" r:id="rId6" imgW="393480" imgH="177480" progId="Equation.DSMT4">
                  <p:embed/>
                  <p:pic>
                    <p:nvPicPr>
                      <p:cNvPr id="9" name="Object 8">
                        <a:extLst>
                          <a:ext uri="{C183D7F6-B498-43B3-948B-1728B52AA6E4}">
                            <adec:decorative xmlns:adec="http://schemas.microsoft.com/office/drawing/2017/decorative" val="1"/>
                          </a:ext>
                        </a:extLst>
                      </p:cNvPr>
                      <p:cNvPicPr/>
                      <p:nvPr/>
                    </p:nvPicPr>
                    <p:blipFill>
                      <a:blip r:embed="rId7"/>
                      <a:stretch>
                        <a:fillRect/>
                      </a:stretch>
                    </p:blipFill>
                    <p:spPr>
                      <a:xfrm>
                        <a:off x="7048995" y="5598100"/>
                        <a:ext cx="523875" cy="236538"/>
                      </a:xfrm>
                      <a:prstGeom prst="rect">
                        <a:avLst/>
                      </a:prstGeom>
                      <a:solidFill>
                        <a:schemeClr val="bg1"/>
                      </a:solidFill>
                    </p:spPr>
                  </p:pic>
                </p:oleObj>
              </mc:Fallback>
            </mc:AlternateContent>
          </a:graphicData>
        </a:graphic>
      </p:graphicFrame>
      <p:graphicFrame>
        <p:nvGraphicFramePr>
          <p:cNvPr id="10" name="Object 9">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715371920"/>
              </p:ext>
            </p:extLst>
          </p:nvPr>
        </p:nvGraphicFramePr>
        <p:xfrm>
          <a:off x="7082644" y="5964254"/>
          <a:ext cx="523875" cy="236538"/>
        </p:xfrm>
        <a:graphic>
          <a:graphicData uri="http://schemas.openxmlformats.org/presentationml/2006/ole">
            <mc:AlternateContent xmlns:mc="http://schemas.openxmlformats.org/markup-compatibility/2006">
              <mc:Choice xmlns:v="urn:schemas-microsoft-com:vml" Requires="v">
                <p:oleObj name="Equation" r:id="rId8" imgW="393480" imgH="177480" progId="Equation.DSMT4">
                  <p:embed/>
                </p:oleObj>
              </mc:Choice>
              <mc:Fallback>
                <p:oleObj name="Equation" r:id="rId8" imgW="393480" imgH="177480" progId="Equation.DSMT4">
                  <p:embed/>
                  <p:pic>
                    <p:nvPicPr>
                      <p:cNvPr id="10" name="Object 9">
                        <a:extLst>
                          <a:ext uri="{C183D7F6-B498-43B3-948B-1728B52AA6E4}">
                            <adec:decorative xmlns:adec="http://schemas.microsoft.com/office/drawing/2017/decorative" val="1"/>
                          </a:ext>
                        </a:extLst>
                      </p:cNvPr>
                      <p:cNvPicPr/>
                      <p:nvPr/>
                    </p:nvPicPr>
                    <p:blipFill>
                      <a:blip r:embed="rId9"/>
                      <a:stretch>
                        <a:fillRect/>
                      </a:stretch>
                    </p:blipFill>
                    <p:spPr>
                      <a:xfrm>
                        <a:off x="7082644" y="5964254"/>
                        <a:ext cx="523875" cy="236538"/>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16401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Goals of Monetary Policy</a:t>
            </a:r>
          </a:p>
        </p:txBody>
      </p:sp>
      <p:sp>
        <p:nvSpPr>
          <p:cNvPr id="4" name="Content Placeholder 3"/>
          <p:cNvSpPr>
            <a:spLocks noGrp="1"/>
          </p:cNvSpPr>
          <p:nvPr>
            <p:ph sz="quarter" idx="13"/>
          </p:nvPr>
        </p:nvSpPr>
        <p:spPr>
          <a:xfrm>
            <a:off x="457200" y="1556327"/>
            <a:ext cx="8229600" cy="2813792"/>
          </a:xfrm>
        </p:spPr>
        <p:txBody>
          <a:bodyPr/>
          <a:lstStyle/>
          <a:p>
            <a:pPr marL="432" indent="0">
              <a:buNone/>
            </a:pPr>
            <a:r>
              <a:rPr lang="en-US" noProof="0" dirty="0"/>
              <a:t>The Fed pursues four main </a:t>
            </a:r>
            <a:r>
              <a:rPr lang="en-US" b="1" noProof="0" dirty="0"/>
              <a:t>monetary policy goals</a:t>
            </a:r>
            <a:r>
              <a:rPr lang="en-US" noProof="0" dirty="0"/>
              <a:t>:</a:t>
            </a:r>
          </a:p>
          <a:p>
            <a:pPr marL="432000" indent="-432000">
              <a:buFont typeface="+mj-lt"/>
              <a:buAutoNum type="arabicPeriod"/>
            </a:pPr>
            <a:r>
              <a:rPr lang="en-US" noProof="0" dirty="0"/>
              <a:t>Price stability</a:t>
            </a:r>
          </a:p>
          <a:p>
            <a:pPr marL="432000" indent="-432000">
              <a:buFont typeface="+mj-lt"/>
              <a:buAutoNum type="arabicPeriod"/>
            </a:pPr>
            <a:r>
              <a:rPr lang="en-US" noProof="0" dirty="0"/>
              <a:t>High employment</a:t>
            </a:r>
          </a:p>
          <a:p>
            <a:pPr marL="432000" indent="-432000">
              <a:buFont typeface="+mj-lt"/>
              <a:buAutoNum type="arabicPeriod"/>
            </a:pPr>
            <a:r>
              <a:rPr lang="en-US" noProof="0" dirty="0"/>
              <a:t>Stability of financial markets and institutions</a:t>
            </a:r>
          </a:p>
          <a:p>
            <a:pPr marL="432000" indent="-432000">
              <a:buFont typeface="+mj-lt"/>
              <a:buAutoNum type="arabicPeriod"/>
            </a:pPr>
            <a:r>
              <a:rPr lang="en-US" noProof="0" dirty="0"/>
              <a:t>Economic growth</a:t>
            </a:r>
          </a:p>
        </p:txBody>
      </p:sp>
      <p:sp>
        <p:nvSpPr>
          <p:cNvPr id="5" name="Content Placeholder 4"/>
          <p:cNvSpPr>
            <a:spLocks noGrp="1"/>
          </p:cNvSpPr>
          <p:nvPr>
            <p:ph sz="quarter" idx="14"/>
          </p:nvPr>
        </p:nvSpPr>
        <p:spPr>
          <a:xfrm>
            <a:off x="457200" y="4512625"/>
            <a:ext cx="5527964" cy="641268"/>
          </a:xfrm>
        </p:spPr>
        <p:txBody>
          <a:bodyPr/>
          <a:lstStyle/>
          <a:p>
            <a:pPr marL="432" indent="0">
              <a:buNone/>
            </a:pPr>
            <a:r>
              <a:rPr lang="en-US" noProof="0" dirty="0"/>
              <a:t>We will consider each goal in turn.</a:t>
            </a:r>
          </a:p>
        </p:txBody>
      </p:sp>
    </p:spTree>
    <p:extLst>
      <p:ext uri="{BB962C8B-B14F-4D97-AF65-F5344CB8AC3E}">
        <p14:creationId xmlns:p14="http://schemas.microsoft.com/office/powerpoint/2010/main" val="226846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Result of the Lower Quality Loans</a:t>
            </a:r>
          </a:p>
        </p:txBody>
      </p:sp>
      <p:sp>
        <p:nvSpPr>
          <p:cNvPr id="2" name="Content Placeholder 1"/>
          <p:cNvSpPr>
            <a:spLocks noGrp="1"/>
          </p:cNvSpPr>
          <p:nvPr>
            <p:ph sz="quarter" idx="13"/>
          </p:nvPr>
        </p:nvSpPr>
        <p:spPr>
          <a:xfrm>
            <a:off x="457200" y="1556327"/>
            <a:ext cx="8229600" cy="3217554"/>
          </a:xfrm>
        </p:spPr>
        <p:txBody>
          <a:bodyPr/>
          <a:lstStyle/>
          <a:p>
            <a:pPr marL="432" indent="0">
              <a:spcBef>
                <a:spcPts val="1000"/>
              </a:spcBef>
              <a:buNone/>
            </a:pPr>
            <a:r>
              <a:rPr lang="en-US" sz="2200" noProof="0" dirty="0">
                <a:solidFill>
                  <a:schemeClr val="tx1"/>
                </a:solidFill>
              </a:rPr>
              <a:t>When the housing bubble burst, more of these lower-quality loans were defaulted on than investors were expecting.</a:t>
            </a:r>
          </a:p>
          <a:p>
            <a:r>
              <a:rPr lang="en-US" sz="2200" noProof="0" dirty="0">
                <a:solidFill>
                  <a:schemeClr val="tx1"/>
                </a:solidFill>
              </a:rPr>
              <a:t>The market for securities based on these loans became very</a:t>
            </a:r>
            <a:r>
              <a:rPr lang="en-US" sz="2200" b="1" i="1" noProof="0" dirty="0">
                <a:solidFill>
                  <a:schemeClr val="tx1"/>
                </a:solidFill>
              </a:rPr>
              <a:t> </a:t>
            </a:r>
            <a:r>
              <a:rPr lang="en-US" sz="2200" b="1" noProof="0" dirty="0">
                <a:solidFill>
                  <a:schemeClr val="tx1"/>
                </a:solidFill>
              </a:rPr>
              <a:t>illiquid</a:t>
            </a:r>
            <a:r>
              <a:rPr lang="en-US" sz="2200" noProof="0" dirty="0">
                <a:solidFill>
                  <a:schemeClr val="tx1"/>
                </a:solidFill>
              </a:rPr>
              <a:t>—few people or firms were willing to buy them, and their prices fell quickly.</a:t>
            </a:r>
          </a:p>
          <a:p>
            <a:r>
              <a:rPr lang="en-US" sz="2200" noProof="0" dirty="0">
                <a:solidFill>
                  <a:schemeClr val="tx1"/>
                </a:solidFill>
              </a:rPr>
              <a:t>Many commercial and investment banks were invested heavily in these mortgage-backed securities, and so suffered heavy losses.</a:t>
            </a:r>
          </a:p>
        </p:txBody>
      </p:sp>
      <p:sp>
        <p:nvSpPr>
          <p:cNvPr id="3" name="Content Placeholder 2"/>
          <p:cNvSpPr>
            <a:spLocks noGrp="1"/>
          </p:cNvSpPr>
          <p:nvPr>
            <p:ph sz="quarter" idx="14"/>
          </p:nvPr>
        </p:nvSpPr>
        <p:spPr>
          <a:xfrm>
            <a:off x="457200" y="4880758"/>
            <a:ext cx="8229600" cy="855024"/>
          </a:xfrm>
        </p:spPr>
        <p:txBody>
          <a:bodyPr/>
          <a:lstStyle/>
          <a:p>
            <a:pPr marL="432" indent="0">
              <a:buNone/>
            </a:pPr>
            <a:r>
              <a:rPr lang="en-US" sz="2200" noProof="0" dirty="0"/>
              <a:t>These problems were so profound that the Fed and the U.S. Treasury decided to take unprecedented actions.</a:t>
            </a:r>
          </a:p>
        </p:txBody>
      </p:sp>
    </p:spTree>
    <p:extLst>
      <p:ext uri="{BB962C8B-B14F-4D97-AF65-F5344CB8AC3E}">
        <p14:creationId xmlns:p14="http://schemas.microsoft.com/office/powerpoint/2010/main" val="6333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5371"/>
            <a:ext cx="8378042" cy="1089554"/>
          </a:xfrm>
        </p:spPr>
        <p:txBody>
          <a:bodyPr/>
          <a:lstStyle/>
          <a:p>
            <a:r>
              <a:rPr lang="en-US" sz="2600" noProof="0" dirty="0">
                <a:solidFill>
                  <a:schemeClr val="tx2"/>
                </a:solidFill>
              </a:rPr>
              <a:t>Table 15.2 Treasury and Fed Actions at the Beginning of the Financial Crisis of 2007–2009 </a:t>
            </a:r>
            <a:r>
              <a:rPr lang="en-US" sz="2000" b="0" noProof="0" dirty="0">
                <a:solidFill>
                  <a:schemeClr val="tx2"/>
                </a:solidFill>
              </a:rPr>
              <a:t>(1 of 2)</a:t>
            </a:r>
            <a:endParaRPr lang="en-US" sz="2000" noProof="0" dirty="0">
              <a:solidFill>
                <a:schemeClr val="tx2"/>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986254504"/>
              </p:ext>
            </p:extLst>
          </p:nvPr>
        </p:nvGraphicFramePr>
        <p:xfrm>
          <a:off x="468314" y="1609584"/>
          <a:ext cx="8207373" cy="4221054"/>
        </p:xfrm>
        <a:graphic>
          <a:graphicData uri="http://schemas.openxmlformats.org/drawingml/2006/table">
            <a:tbl>
              <a:tblPr firstRow="1" bandRow="1">
                <a:tableStyleId>{2D5ABB26-0587-4C30-8999-92F81FD0307C}</a:tableStyleId>
              </a:tblPr>
              <a:tblGrid>
                <a:gridCol w="1507242">
                  <a:extLst>
                    <a:ext uri="{9D8B030D-6E8A-4147-A177-3AD203B41FA5}">
                      <a16:colId xmlns:a16="http://schemas.microsoft.com/office/drawing/2014/main" val="1929949491"/>
                    </a:ext>
                  </a:extLst>
                </a:gridCol>
                <a:gridCol w="3420533">
                  <a:extLst>
                    <a:ext uri="{9D8B030D-6E8A-4147-A177-3AD203B41FA5}">
                      <a16:colId xmlns:a16="http://schemas.microsoft.com/office/drawing/2014/main" val="1761927010"/>
                    </a:ext>
                  </a:extLst>
                </a:gridCol>
                <a:gridCol w="3279598">
                  <a:extLst>
                    <a:ext uri="{9D8B030D-6E8A-4147-A177-3AD203B41FA5}">
                      <a16:colId xmlns:a16="http://schemas.microsoft.com/office/drawing/2014/main" val="3334832541"/>
                    </a:ext>
                  </a:extLst>
                </a:gridCol>
              </a:tblGrid>
              <a:tr h="326841">
                <a:tc>
                  <a:txBody>
                    <a:bodyPr/>
                    <a:lstStyle/>
                    <a:p>
                      <a:pPr algn="l"/>
                      <a:r>
                        <a:rPr lang="en-US" sz="1600" b="1" baseline="0" noProof="0" dirty="0"/>
                        <a:t>Date</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baseline="0" noProof="0" dirty="0"/>
                        <a:t>Action</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baseline="0" noProof="0" dirty="0"/>
                        <a:t>Goal</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9803111"/>
                  </a:ext>
                </a:extLst>
              </a:tr>
              <a:tr h="2087454">
                <a:tc>
                  <a:txBody>
                    <a:bodyPr/>
                    <a:lstStyle/>
                    <a:p>
                      <a:r>
                        <a:rPr lang="en-US" sz="1600" baseline="0" noProof="0" dirty="0"/>
                        <a:t>March 2008</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noProof="0" dirty="0"/>
                        <a:t>Although the Fed had traditionally made discount loans only to commercial banks, the Fed announced it would temporarily make discount loans to </a:t>
                      </a:r>
                      <a:r>
                        <a:rPr lang="en-US" sz="1600" b="1" baseline="0" noProof="0" dirty="0"/>
                        <a:t>primary dealers</a:t>
                      </a:r>
                      <a:r>
                        <a:rPr lang="en-US" sz="1600" baseline="0" noProof="0" dirty="0"/>
                        <a:t>—firms that participate in regular open market transactions with the Fed.</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noProof="0" dirty="0"/>
                        <a:t>Provide short-term funds to these dealers, some of which are investment banks, so they would not have to raise funds by selling securities, which might further reduce the prices of these securities.</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7426558"/>
                  </a:ext>
                </a:extLst>
              </a:tr>
              <a:tr h="1797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noProof="0" dirty="0"/>
                        <a:t>March 2008</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noProof="0" dirty="0"/>
                        <a:t>The Fed announced that it would loan up to $200 billion of Treasury securities in exchange for mortgage-backed securities.</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noProof="0" dirty="0"/>
                        <a:t>Make it possible for primary dealers that owned mortgage-backed securities that were difficult or impossible to sell to have access to Treasury securities that they could use as collateral for short-term loans.</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592101"/>
                  </a:ext>
                </a:extLst>
              </a:tr>
            </a:tbl>
          </a:graphicData>
        </a:graphic>
      </p:graphicFrame>
    </p:spTree>
    <p:extLst>
      <p:ext uri="{BB962C8B-B14F-4D97-AF65-F5344CB8AC3E}">
        <p14:creationId xmlns:p14="http://schemas.microsoft.com/office/powerpoint/2010/main" val="413402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1" y="233611"/>
            <a:ext cx="8438444" cy="1071314"/>
          </a:xfrm>
        </p:spPr>
        <p:txBody>
          <a:bodyPr/>
          <a:lstStyle/>
          <a:p>
            <a:r>
              <a:rPr lang="en-US" sz="2600" noProof="0" dirty="0">
                <a:solidFill>
                  <a:schemeClr val="tx2"/>
                </a:solidFill>
              </a:rPr>
              <a:t>Table 15.2 Treasury and Fed Actions at the Beginning of the Financial Crisis of 2007–2009 </a:t>
            </a:r>
            <a:r>
              <a:rPr lang="en-US" sz="2000" b="0" noProof="0" dirty="0">
                <a:solidFill>
                  <a:schemeClr val="tx2"/>
                </a:solidFill>
              </a:rPr>
              <a:t>(2 of 2)</a:t>
            </a:r>
            <a:endParaRPr lang="en-US" sz="2000" noProof="0" dirty="0">
              <a:solidFill>
                <a:schemeClr val="tx2"/>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78989900"/>
              </p:ext>
            </p:extLst>
          </p:nvPr>
        </p:nvGraphicFramePr>
        <p:xfrm>
          <a:off x="468312" y="1604377"/>
          <a:ext cx="8207376" cy="3984948"/>
        </p:xfrm>
        <a:graphic>
          <a:graphicData uri="http://schemas.openxmlformats.org/drawingml/2006/table">
            <a:tbl>
              <a:tblPr firstRow="1" bandRow="1">
                <a:tableStyleId>{2D5ABB26-0587-4C30-8999-92F81FD0307C}</a:tableStyleId>
              </a:tblPr>
              <a:tblGrid>
                <a:gridCol w="1778177">
                  <a:extLst>
                    <a:ext uri="{9D8B030D-6E8A-4147-A177-3AD203B41FA5}">
                      <a16:colId xmlns:a16="http://schemas.microsoft.com/office/drawing/2014/main" val="1293781131"/>
                    </a:ext>
                  </a:extLst>
                </a:gridCol>
                <a:gridCol w="3036711">
                  <a:extLst>
                    <a:ext uri="{9D8B030D-6E8A-4147-A177-3AD203B41FA5}">
                      <a16:colId xmlns:a16="http://schemas.microsoft.com/office/drawing/2014/main" val="1012926547"/>
                    </a:ext>
                  </a:extLst>
                </a:gridCol>
                <a:gridCol w="3392488">
                  <a:extLst>
                    <a:ext uri="{9D8B030D-6E8A-4147-A177-3AD203B41FA5}">
                      <a16:colId xmlns:a16="http://schemas.microsoft.com/office/drawing/2014/main" val="3805542043"/>
                    </a:ext>
                  </a:extLst>
                </a:gridCol>
              </a:tblGrid>
              <a:tr h="269146">
                <a:tc>
                  <a:txBody>
                    <a:bodyPr/>
                    <a:lstStyle/>
                    <a:p>
                      <a:pPr algn="l"/>
                      <a:r>
                        <a:rPr lang="en-US" sz="1400" b="1" baseline="0" noProof="0" dirty="0"/>
                        <a:t>Date</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0" noProof="0" dirty="0"/>
                        <a:t>Action</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0" noProof="0" dirty="0"/>
                        <a:t>Goal</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9890334"/>
                  </a:ext>
                </a:extLst>
              </a:tr>
              <a:tr h="1509804">
                <a:tc>
                  <a:txBody>
                    <a:bodyPr/>
                    <a:lstStyle/>
                    <a:p>
                      <a:r>
                        <a:rPr lang="en-US" sz="1400" baseline="0" noProof="0" dirty="0"/>
                        <a:t>March 2008</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noProof="0" dirty="0"/>
                        <a:t>The Fed and the Treasury helped </a:t>
                      </a:r>
                      <a:br>
                        <a:rPr lang="en-US" sz="1400" baseline="0" noProof="0" dirty="0"/>
                      </a:br>
                      <a:r>
                        <a:rPr lang="en-US" sz="1400" baseline="0" noProof="0" dirty="0"/>
                        <a:t>J</a:t>
                      </a:r>
                      <a:r>
                        <a:rPr lang="en-US" sz="100" baseline="0" noProof="0" dirty="0"/>
                        <a:t> </a:t>
                      </a:r>
                      <a:r>
                        <a:rPr lang="en-US" sz="1400" baseline="0" noProof="0" dirty="0"/>
                        <a:t>P</a:t>
                      </a:r>
                      <a:r>
                        <a:rPr lang="en-US" sz="100" baseline="0" noProof="0" dirty="0"/>
                        <a:t> </a:t>
                      </a:r>
                      <a:r>
                        <a:rPr lang="en-US" sz="1400" baseline="0" noProof="0" dirty="0"/>
                        <a:t>Morgan Chase acquire the investment bank Bear Stearns, which was close to failing.</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noProof="0" dirty="0"/>
                        <a:t>Avoid a financial panic that the Fed and the Treasury believed would result from the failure of Bear Stearns. Its failure might have caused many investors and financial firms to stop making loans to other investment banks.</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3821130"/>
                  </a:ext>
                </a:extLst>
              </a:tr>
              <a:tr h="21703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noProof="0" dirty="0"/>
                        <a:t>September 2008</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noProof="0" dirty="0"/>
                        <a:t>The Treasury moved to have the federal government take control of Fannie Mae and Freddie Mac. Although the federal government sponsored Fannie Mae and Freddie Mac, they were actually private businesses. The firms were placed under the supervision of the Federal Housing Finance Agency.</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noProof="0" dirty="0"/>
                        <a:t>Avoid further devastating a weak housing market. The Treasury believed that the bankruptcy of Fannie Mae and Freddie Mac would have caused a collapse in confidence in mortgage-backed securities.</a:t>
                      </a:r>
                    </a:p>
                  </a:txBody>
                  <a:tcPr marL="124152" marR="1241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6033690"/>
                  </a:ext>
                </a:extLst>
              </a:tr>
            </a:tbl>
          </a:graphicData>
        </a:graphic>
      </p:graphicFrame>
    </p:spTree>
    <p:extLst>
      <p:ext uri="{BB962C8B-B14F-4D97-AF65-F5344CB8AC3E}">
        <p14:creationId xmlns:p14="http://schemas.microsoft.com/office/powerpoint/2010/main" val="73356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noProof="0" dirty="0"/>
              <a:t>Responses to the Failure of Lehman Brothers</a:t>
            </a:r>
          </a:p>
        </p:txBody>
      </p:sp>
      <p:sp>
        <p:nvSpPr>
          <p:cNvPr id="2" name="Content Placeholder 1"/>
          <p:cNvSpPr>
            <a:spLocks noGrp="1"/>
          </p:cNvSpPr>
          <p:nvPr>
            <p:ph sz="quarter" idx="13"/>
          </p:nvPr>
        </p:nvSpPr>
        <p:spPr>
          <a:xfrm>
            <a:off x="457200" y="1556327"/>
            <a:ext cx="8229600" cy="2505034"/>
          </a:xfrm>
        </p:spPr>
        <p:txBody>
          <a:bodyPr/>
          <a:lstStyle/>
          <a:p>
            <a:pPr marL="432" indent="0">
              <a:spcBef>
                <a:spcPts val="1000"/>
              </a:spcBef>
              <a:buNone/>
            </a:pPr>
            <a:r>
              <a:rPr lang="en-US" sz="2000" noProof="0" dirty="0"/>
              <a:t>Many economists were critical of the Fed underwriting Bear Stearns, as managers would now have less incentive to avoid risk: a </a:t>
            </a:r>
            <a:r>
              <a:rPr lang="en-US" sz="2000" b="1" noProof="0" dirty="0"/>
              <a:t>moral hazard</a:t>
            </a:r>
            <a:r>
              <a:rPr lang="en-US" sz="2000" noProof="0" dirty="0"/>
              <a:t> problem.</a:t>
            </a:r>
          </a:p>
          <a:p>
            <a:r>
              <a:rPr lang="en-US" sz="2000" noProof="0" dirty="0"/>
              <a:t>So in September 2008, the Fed did not step in to save Lehman Brothers, another investment bank experiencing heavy losses. This was supposed to signal to firms not to expect the Fed to save them from their own mistakes.</a:t>
            </a:r>
          </a:p>
        </p:txBody>
      </p:sp>
      <p:sp>
        <p:nvSpPr>
          <p:cNvPr id="3" name="Content Placeholder 2"/>
          <p:cNvSpPr>
            <a:spLocks noGrp="1"/>
          </p:cNvSpPr>
          <p:nvPr>
            <p:ph sz="quarter" idx="14"/>
          </p:nvPr>
        </p:nvSpPr>
        <p:spPr>
          <a:xfrm>
            <a:off x="457200" y="4156364"/>
            <a:ext cx="8229600" cy="1793174"/>
          </a:xfrm>
        </p:spPr>
        <p:txBody>
          <a:bodyPr/>
          <a:lstStyle/>
          <a:p>
            <a:pPr marL="432" indent="0">
              <a:spcBef>
                <a:spcPts val="1000"/>
              </a:spcBef>
              <a:buNone/>
            </a:pPr>
            <a:r>
              <a:rPr lang="en-US" sz="2000" noProof="0" dirty="0"/>
              <a:t>Lehman Brothers declared bankruptcy on September 15, 2008.</a:t>
            </a:r>
          </a:p>
          <a:p>
            <a:r>
              <a:rPr lang="en-US" sz="2000" noProof="0" dirty="0"/>
              <a:t>Financial markets reacted adversely—more strongly than expected.</a:t>
            </a:r>
          </a:p>
          <a:p>
            <a:r>
              <a:rPr lang="en-US" sz="2000" noProof="0" dirty="0"/>
              <a:t>When American International Group (A</a:t>
            </a:r>
            <a:r>
              <a:rPr lang="en-US" sz="100" noProof="0" dirty="0"/>
              <a:t> </a:t>
            </a:r>
            <a:r>
              <a:rPr lang="en-US" sz="2000" noProof="0" dirty="0"/>
              <a:t>I</a:t>
            </a:r>
            <a:r>
              <a:rPr lang="en-US" sz="100" noProof="0" dirty="0"/>
              <a:t> </a:t>
            </a:r>
            <a:r>
              <a:rPr lang="en-US" sz="2000" noProof="0" dirty="0"/>
              <a:t>G) began to fail a few days later, the Fed reversed course, providing them with a $85 billion loan.</a:t>
            </a:r>
          </a:p>
        </p:txBody>
      </p:sp>
    </p:spTree>
    <p:extLst>
      <p:ext uri="{BB962C8B-B14F-4D97-AF65-F5344CB8AC3E}">
        <p14:creationId xmlns:p14="http://schemas.microsoft.com/office/powerpoint/2010/main" val="303362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C8FB-E6D2-41FB-9F71-8FBE7A410D1D}"/>
              </a:ext>
            </a:extLst>
          </p:cNvPr>
          <p:cNvSpPr>
            <a:spLocks noGrp="1"/>
          </p:cNvSpPr>
          <p:nvPr>
            <p:ph type="title"/>
          </p:nvPr>
        </p:nvSpPr>
        <p:spPr/>
        <p:txBody>
          <a:bodyPr/>
          <a:lstStyle/>
          <a:p>
            <a:r>
              <a:rPr lang="en-US" sz="3200" noProof="0" dirty="0"/>
              <a:t>The Fed Responds to the Covid-19 Recession</a:t>
            </a:r>
          </a:p>
        </p:txBody>
      </p:sp>
      <p:sp>
        <p:nvSpPr>
          <p:cNvPr id="3" name="Content Placeholder 2">
            <a:extLst>
              <a:ext uri="{FF2B5EF4-FFF2-40B4-BE49-F238E27FC236}">
                <a16:creationId xmlns:a16="http://schemas.microsoft.com/office/drawing/2014/main" id="{A224837D-89A3-44E6-B525-D9A66DEC68F9}"/>
              </a:ext>
            </a:extLst>
          </p:cNvPr>
          <p:cNvSpPr>
            <a:spLocks noGrp="1"/>
          </p:cNvSpPr>
          <p:nvPr>
            <p:ph sz="quarter" idx="13"/>
          </p:nvPr>
        </p:nvSpPr>
        <p:spPr>
          <a:xfrm>
            <a:off x="457200" y="1556326"/>
            <a:ext cx="8229600" cy="3376917"/>
          </a:xfrm>
        </p:spPr>
        <p:txBody>
          <a:bodyPr/>
          <a:lstStyle/>
          <a:p>
            <a:pPr marL="432" indent="0" algn="l">
              <a:spcBef>
                <a:spcPts val="1200"/>
              </a:spcBef>
              <a:buNone/>
            </a:pPr>
            <a:r>
              <a:rPr lang="en-US" sz="2000" b="0" i="0" u="none" strike="noStrike" baseline="0" noProof="0" dirty="0">
                <a:cs typeface="Arial" panose="020B0604020202020204" pitchFamily="34" charset="0"/>
              </a:rPr>
              <a:t>The Fed cut its target for the federal funds rate to zero and introduced temporary </a:t>
            </a:r>
            <a:r>
              <a:rPr lang="en-US" sz="2000" b="1" i="0" u="none" strike="noStrike" baseline="0" noProof="0" dirty="0">
                <a:cs typeface="Arial" panose="020B0604020202020204" pitchFamily="34" charset="0"/>
              </a:rPr>
              <a:t>lending facilities </a:t>
            </a:r>
            <a:r>
              <a:rPr lang="en-US" sz="2000" b="0" i="0" u="none" strike="noStrike" baseline="0" noProof="0" dirty="0">
                <a:cs typeface="Arial" panose="020B0604020202020204" pitchFamily="34" charset="0"/>
              </a:rPr>
              <a:t>that would allow it to make loans to businesses other than commercial banks.</a:t>
            </a:r>
          </a:p>
          <a:p>
            <a:pPr marL="432" indent="0" algn="l">
              <a:spcBef>
                <a:spcPts val="1200"/>
              </a:spcBef>
              <a:buNone/>
            </a:pPr>
            <a:r>
              <a:rPr lang="en-US" sz="2000" noProof="0" dirty="0">
                <a:cs typeface="Arial" panose="020B0604020202020204" pitchFamily="34" charset="0"/>
              </a:rPr>
              <a:t>The Fed used two types of lending facilities:</a:t>
            </a:r>
          </a:p>
          <a:p>
            <a:pPr>
              <a:spcBef>
                <a:spcPts val="1200"/>
              </a:spcBef>
            </a:pPr>
            <a:r>
              <a:rPr lang="en-US" sz="2000" b="1" i="0" u="none" strike="noStrike" baseline="0" noProof="0" dirty="0">
                <a:cs typeface="Arial" panose="020B0604020202020204" pitchFamily="34" charset="0"/>
              </a:rPr>
              <a:t>Liquidity facilities</a:t>
            </a:r>
            <a:r>
              <a:rPr lang="en-US" sz="2000" i="0" u="none" strike="noStrike" baseline="0" noProof="0" dirty="0">
                <a:cs typeface="Arial" panose="020B0604020202020204" pitchFamily="34" charset="0"/>
              </a:rPr>
              <a:t>: expanding its role as lender of last resort to firms in the shadow banking system, and aggressively lending in the repurchase market</a:t>
            </a:r>
          </a:p>
          <a:p>
            <a:pPr>
              <a:spcBef>
                <a:spcPts val="1200"/>
              </a:spcBef>
            </a:pPr>
            <a:r>
              <a:rPr lang="en-US" sz="2000" b="1" noProof="0" dirty="0">
                <a:cs typeface="Arial" panose="020B0604020202020204" pitchFamily="34" charset="0"/>
              </a:rPr>
              <a:t>Credit facilities</a:t>
            </a:r>
            <a:r>
              <a:rPr lang="en-US" sz="2000" noProof="0" dirty="0">
                <a:cs typeface="Arial" panose="020B0604020202020204" pitchFamily="34" charset="0"/>
              </a:rPr>
              <a:t>: allowing the Fed to provide funds directly to nonfinancial firms, and to state and local governments</a:t>
            </a:r>
          </a:p>
        </p:txBody>
      </p:sp>
      <p:sp>
        <p:nvSpPr>
          <p:cNvPr id="4" name="Content Placeholder 3"/>
          <p:cNvSpPr>
            <a:spLocks noGrp="1"/>
          </p:cNvSpPr>
          <p:nvPr>
            <p:ph sz="quarter" idx="14"/>
          </p:nvPr>
        </p:nvSpPr>
        <p:spPr>
          <a:xfrm>
            <a:off x="457200" y="5023555"/>
            <a:ext cx="8229600" cy="1083734"/>
          </a:xfrm>
        </p:spPr>
        <p:txBody>
          <a:bodyPr/>
          <a:lstStyle/>
          <a:p>
            <a:pPr marL="432" indent="0">
              <a:buNone/>
            </a:pPr>
            <a:r>
              <a:rPr lang="en-US" sz="2000" noProof="0" dirty="0">
                <a:solidFill>
                  <a:schemeClr val="tx1"/>
                </a:solidFill>
                <a:cs typeface="Arial" panose="020B0604020202020204" pitchFamily="34" charset="0"/>
              </a:rPr>
              <a:t>These actions helped to avoid a credit crunch like during the 2007–2009 recession; but they probably prevented the Fed from acting quickly to combat inflation.</a:t>
            </a:r>
          </a:p>
        </p:txBody>
      </p:sp>
    </p:spTree>
    <p:extLst>
      <p:ext uri="{BB962C8B-B14F-4D97-AF65-F5344CB8AC3E}">
        <p14:creationId xmlns:p14="http://schemas.microsoft.com/office/powerpoint/2010/main" val="417066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Online Appendix: The Money Market</a:t>
            </a:r>
            <a:br>
              <a:rPr lang="en-US" sz="3200" noProof="0" dirty="0"/>
            </a:br>
            <a:r>
              <a:rPr lang="en-US" sz="3200" noProof="0" dirty="0"/>
              <a:t>and the Fed</a:t>
            </a:r>
          </a:p>
        </p:txBody>
      </p:sp>
      <p:sp>
        <p:nvSpPr>
          <p:cNvPr id="4" name="Content Placeholder 3"/>
          <p:cNvSpPr>
            <a:spLocks noGrp="1"/>
          </p:cNvSpPr>
          <p:nvPr>
            <p:ph sz="quarter" idx="13"/>
          </p:nvPr>
        </p:nvSpPr>
        <p:spPr>
          <a:xfrm>
            <a:off x="454672" y="1560847"/>
            <a:ext cx="8232128" cy="752696"/>
          </a:xfrm>
        </p:spPr>
        <p:txBody>
          <a:bodyPr/>
          <a:lstStyle/>
          <a:p>
            <a:pPr marL="432" indent="0">
              <a:buNone/>
            </a:pPr>
            <a:r>
              <a:rPr lang="en-US" sz="2000" b="1" noProof="0" dirty="0"/>
              <a:t>Describe how the Federal Reserve can use control of the money supply to affect short-term interest rates.</a:t>
            </a:r>
          </a:p>
        </p:txBody>
      </p:sp>
      <p:sp>
        <p:nvSpPr>
          <p:cNvPr id="6" name="Content Placeholder 5"/>
          <p:cNvSpPr>
            <a:spLocks noGrp="1"/>
          </p:cNvSpPr>
          <p:nvPr>
            <p:ph sz="quarter" idx="15"/>
          </p:nvPr>
        </p:nvSpPr>
        <p:spPr>
          <a:xfrm>
            <a:off x="457200" y="2447164"/>
            <a:ext cx="8091889" cy="2818900"/>
          </a:xfrm>
        </p:spPr>
        <p:txBody>
          <a:bodyPr/>
          <a:lstStyle/>
          <a:p>
            <a:pPr marL="432" indent="0">
              <a:spcBef>
                <a:spcPts val="600"/>
              </a:spcBef>
              <a:buNone/>
            </a:pPr>
            <a:r>
              <a:rPr lang="en-US" sz="2200" noProof="0" dirty="0"/>
              <a:t>A model of the </a:t>
            </a:r>
            <a:r>
              <a:rPr lang="en-US" sz="2200" b="1" noProof="0" dirty="0"/>
              <a:t>money market</a:t>
            </a:r>
            <a:r>
              <a:rPr lang="en-US" sz="2200" noProof="0" dirty="0"/>
              <a:t> provides some insight into factors that can affect short-term interest rates.</a:t>
            </a:r>
          </a:p>
          <a:p>
            <a:pPr marL="432" indent="0">
              <a:spcBef>
                <a:spcPts val="600"/>
              </a:spcBef>
              <a:buNone/>
            </a:pPr>
            <a:r>
              <a:rPr lang="en-US" sz="2200" noProof="0" dirty="0"/>
              <a:t>This model was more important when there seemed to be stronger links between the money supply and economic variables of interest, like output, unemployment, and the price level.</a:t>
            </a:r>
          </a:p>
          <a:p>
            <a:pPr marL="432" indent="0">
              <a:spcBef>
                <a:spcPts val="600"/>
              </a:spcBef>
              <a:buNone/>
            </a:pPr>
            <a:r>
              <a:rPr lang="en-US" sz="2200" noProof="0" dirty="0"/>
              <a:t>The Fed stopped setting targets for the money supply in 1993.</a:t>
            </a:r>
          </a:p>
        </p:txBody>
      </p:sp>
    </p:spTree>
    <p:extLst>
      <p:ext uri="{BB962C8B-B14F-4D97-AF65-F5344CB8AC3E}">
        <p14:creationId xmlns:p14="http://schemas.microsoft.com/office/powerpoint/2010/main" val="325356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Figure 15A.1 The Demand for Money</a:t>
            </a:r>
          </a:p>
        </p:txBody>
      </p:sp>
      <p:sp>
        <p:nvSpPr>
          <p:cNvPr id="6" name="Content Placeholder 5"/>
          <p:cNvSpPr>
            <a:spLocks noGrp="1"/>
          </p:cNvSpPr>
          <p:nvPr>
            <p:ph sz="quarter" idx="15"/>
          </p:nvPr>
        </p:nvSpPr>
        <p:spPr>
          <a:xfrm>
            <a:off x="457200" y="1557337"/>
            <a:ext cx="3227560" cy="4643437"/>
          </a:xfrm>
        </p:spPr>
        <p:txBody>
          <a:bodyPr/>
          <a:lstStyle/>
          <a:p>
            <a:pPr marL="432" indent="0">
              <a:buNone/>
            </a:pPr>
            <a:r>
              <a:rPr lang="en-US" sz="2000" noProof="0" dirty="0"/>
              <a:t>Higher interest rates result in a lower quantity of money demanded.</a:t>
            </a:r>
          </a:p>
          <a:p>
            <a:pPr marL="432" indent="0">
              <a:buNone/>
            </a:pPr>
            <a:r>
              <a:rPr lang="en-US" sz="2000" noProof="0" dirty="0"/>
              <a:t>Why? When the interest rate is high, interest-earning alternatives to holding money begin to look attractive—like U.S. Treasury bills.</a:t>
            </a:r>
          </a:p>
          <a:p>
            <a:pPr marL="255600">
              <a:spcBef>
                <a:spcPts val="600"/>
              </a:spcBef>
            </a:pPr>
            <a:r>
              <a:rPr lang="en-US" sz="2000" noProof="0" dirty="0"/>
              <a:t>The </a:t>
            </a:r>
            <a:r>
              <a:rPr lang="en-US" sz="2000" b="1" noProof="0" dirty="0"/>
              <a:t>opportunity cost</a:t>
            </a:r>
            <a:r>
              <a:rPr lang="en-US" sz="2000" noProof="0" dirty="0"/>
              <a:t> of holding money is higher when the interest rate is high.</a:t>
            </a:r>
          </a:p>
        </p:txBody>
      </p:sp>
      <p:pic>
        <p:nvPicPr>
          <p:cNvPr id="3" name="Picture 2" descr="A graph depicts the demand for money. For long description in Notes pane, press F6."/>
          <p:cNvPicPr>
            <a:picLocks noChangeAspect="1"/>
          </p:cNvPicPr>
          <p:nvPr/>
        </p:nvPicPr>
        <p:blipFill>
          <a:blip r:embed="rId3"/>
          <a:stretch>
            <a:fillRect/>
          </a:stretch>
        </p:blipFill>
        <p:spPr>
          <a:xfrm>
            <a:off x="3919315" y="1647584"/>
            <a:ext cx="4767485" cy="3084843"/>
          </a:xfrm>
          <a:prstGeom prst="rect">
            <a:avLst/>
          </a:prstGeom>
        </p:spPr>
      </p:pic>
    </p:spTree>
    <p:extLst>
      <p:ext uri="{BB962C8B-B14F-4D97-AF65-F5344CB8AC3E}">
        <p14:creationId xmlns:p14="http://schemas.microsoft.com/office/powerpoint/2010/main" val="300570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744691" cy="1097279"/>
          </a:xfrm>
        </p:spPr>
        <p:txBody>
          <a:bodyPr/>
          <a:lstStyle/>
          <a:p>
            <a:r>
              <a:rPr lang="en-US" sz="3200" noProof="0" dirty="0"/>
              <a:t>Figure 15A.2 Shifts in the Money Demand Curve</a:t>
            </a:r>
          </a:p>
        </p:txBody>
      </p:sp>
      <p:sp>
        <p:nvSpPr>
          <p:cNvPr id="5" name="Content Placeholder 4"/>
          <p:cNvSpPr>
            <a:spLocks noGrp="1"/>
          </p:cNvSpPr>
          <p:nvPr>
            <p:ph sz="quarter" idx="14"/>
          </p:nvPr>
        </p:nvSpPr>
        <p:spPr>
          <a:xfrm>
            <a:off x="457200" y="1558413"/>
            <a:ext cx="3166533" cy="1591187"/>
          </a:xfrm>
        </p:spPr>
        <p:txBody>
          <a:bodyPr/>
          <a:lstStyle/>
          <a:p>
            <a:pPr marL="432" indent="0">
              <a:spcBef>
                <a:spcPts val="600"/>
              </a:spcBef>
              <a:buNone/>
            </a:pPr>
            <a:r>
              <a:rPr lang="en-US" sz="1800" noProof="0" dirty="0">
                <a:latin typeface="+mn-lt"/>
              </a:rPr>
              <a:t>What could cause the money demand curve to shift?</a:t>
            </a:r>
          </a:p>
          <a:p>
            <a:pPr indent="-255600">
              <a:spcBef>
                <a:spcPts val="600"/>
              </a:spcBef>
            </a:pPr>
            <a:r>
              <a:rPr lang="en-US" sz="1800" noProof="0" dirty="0">
                <a:latin typeface="+mn-lt"/>
              </a:rPr>
              <a:t>A change in the </a:t>
            </a:r>
            <a:r>
              <a:rPr lang="en-US" sz="1800" b="1" noProof="0" dirty="0">
                <a:latin typeface="+mn-lt"/>
              </a:rPr>
              <a:t>need</a:t>
            </a:r>
            <a:r>
              <a:rPr lang="en-US" sz="1800" noProof="0" dirty="0">
                <a:latin typeface="+mn-lt"/>
              </a:rPr>
              <a:t> to hold money, to engage in transactions.</a:t>
            </a:r>
          </a:p>
        </p:txBody>
      </p:sp>
      <p:sp>
        <p:nvSpPr>
          <p:cNvPr id="6" name="Content Placeholder 5"/>
          <p:cNvSpPr>
            <a:spLocks noGrp="1"/>
          </p:cNvSpPr>
          <p:nvPr>
            <p:ph sz="quarter" idx="15"/>
          </p:nvPr>
        </p:nvSpPr>
        <p:spPr>
          <a:xfrm>
            <a:off x="457200" y="3217333"/>
            <a:ext cx="3166533" cy="2983442"/>
          </a:xfrm>
        </p:spPr>
        <p:txBody>
          <a:bodyPr/>
          <a:lstStyle/>
          <a:p>
            <a:pPr marL="432" indent="0">
              <a:spcBef>
                <a:spcPts val="600"/>
              </a:spcBef>
              <a:buNone/>
            </a:pPr>
            <a:r>
              <a:rPr lang="en-US" sz="1800" noProof="0" dirty="0"/>
              <a:t>For example, if more transactions are taking place (higher real G</a:t>
            </a:r>
            <a:r>
              <a:rPr lang="en-US" sz="100" noProof="0" dirty="0"/>
              <a:t> </a:t>
            </a:r>
            <a:r>
              <a:rPr lang="en-US" sz="1800" noProof="0" dirty="0"/>
              <a:t>D</a:t>
            </a:r>
            <a:r>
              <a:rPr lang="en-US" sz="100" noProof="0" dirty="0"/>
              <a:t> </a:t>
            </a:r>
            <a:r>
              <a:rPr lang="en-US" sz="1800" noProof="0" dirty="0"/>
              <a:t>P) or more money is needed for each transaction (higher price level), the demand for money will be higher.</a:t>
            </a:r>
          </a:p>
          <a:p>
            <a:pPr>
              <a:spcBef>
                <a:spcPts val="600"/>
              </a:spcBef>
            </a:pPr>
            <a:r>
              <a:rPr lang="en-US" sz="1800" noProof="0" dirty="0"/>
              <a:t>Decreases in real G</a:t>
            </a:r>
            <a:r>
              <a:rPr lang="en-US" sz="100" noProof="0" dirty="0"/>
              <a:t> </a:t>
            </a:r>
            <a:r>
              <a:rPr lang="en-US" sz="1800" noProof="0" dirty="0"/>
              <a:t>D</a:t>
            </a:r>
            <a:r>
              <a:rPr lang="en-US" sz="100" noProof="0" dirty="0"/>
              <a:t> </a:t>
            </a:r>
            <a:r>
              <a:rPr lang="en-US" sz="1800" noProof="0" dirty="0"/>
              <a:t>P or the price level decrease money demand.</a:t>
            </a:r>
          </a:p>
        </p:txBody>
      </p:sp>
      <p:pic>
        <p:nvPicPr>
          <p:cNvPr id="3" name="Picture 2" descr="A graph depicts shifts in the money demand curve. For long description in Notes pane, press F6."/>
          <p:cNvPicPr>
            <a:picLocks noChangeAspect="1"/>
          </p:cNvPicPr>
          <p:nvPr/>
        </p:nvPicPr>
        <p:blipFill>
          <a:blip r:embed="rId3"/>
          <a:stretch>
            <a:fillRect/>
          </a:stretch>
        </p:blipFill>
        <p:spPr>
          <a:xfrm>
            <a:off x="4020185" y="1807771"/>
            <a:ext cx="4669941" cy="2962913"/>
          </a:xfrm>
          <a:prstGeom prst="rect">
            <a:avLst/>
          </a:prstGeom>
        </p:spPr>
      </p:pic>
    </p:spTree>
    <p:extLst>
      <p:ext uri="{BB962C8B-B14F-4D97-AF65-F5344CB8AC3E}">
        <p14:creationId xmlns:p14="http://schemas.microsoft.com/office/powerpoint/2010/main" val="167640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How Does the Fed Manage the Money Supply?</a:t>
            </a:r>
          </a:p>
        </p:txBody>
      </p:sp>
      <p:sp>
        <p:nvSpPr>
          <p:cNvPr id="3" name="Content Placeholder 2"/>
          <p:cNvSpPr>
            <a:spLocks noGrp="1"/>
          </p:cNvSpPr>
          <p:nvPr>
            <p:ph sz="quarter" idx="13"/>
          </p:nvPr>
        </p:nvSpPr>
        <p:spPr>
          <a:xfrm>
            <a:off x="457200" y="1554920"/>
            <a:ext cx="8232775" cy="4082205"/>
          </a:xfrm>
        </p:spPr>
        <p:txBody>
          <a:bodyPr/>
          <a:lstStyle/>
          <a:p>
            <a:pPr marL="432" indent="0">
              <a:buNone/>
            </a:pPr>
            <a:r>
              <a:rPr lang="en-US" noProof="0" dirty="0">
                <a:solidFill>
                  <a:schemeClr val="tx1"/>
                </a:solidFill>
              </a:rPr>
              <a:t>We saw in Chapter 24 that the Fed could alter the money supply by buying and selling U.S. Treasury securities—</a:t>
            </a:r>
            <a:r>
              <a:rPr lang="en-US" b="1" noProof="0" dirty="0">
                <a:solidFill>
                  <a:schemeClr val="tx1"/>
                </a:solidFill>
              </a:rPr>
              <a:t>open market operations.</a:t>
            </a:r>
          </a:p>
          <a:p>
            <a:pPr marL="255600"/>
            <a:r>
              <a:rPr lang="en-US" noProof="0" dirty="0">
                <a:solidFill>
                  <a:schemeClr val="tx1"/>
                </a:solidFill>
              </a:rPr>
              <a:t>To increase the money supply, the Fed </a:t>
            </a:r>
            <a:r>
              <a:rPr lang="en-US" b="1" noProof="0" dirty="0">
                <a:solidFill>
                  <a:schemeClr val="tx1"/>
                </a:solidFill>
              </a:rPr>
              <a:t>buys</a:t>
            </a:r>
            <a:r>
              <a:rPr lang="en-US" noProof="0" dirty="0">
                <a:solidFill>
                  <a:schemeClr val="tx1"/>
                </a:solidFill>
              </a:rPr>
              <a:t> those securities; the sellers deposit the sale proceeds in a checking account; and the money gets loaned out—increasing the money supply.</a:t>
            </a:r>
          </a:p>
          <a:p>
            <a:pPr marL="255600"/>
            <a:r>
              <a:rPr lang="en-US" noProof="0" dirty="0">
                <a:solidFill>
                  <a:schemeClr val="tx1"/>
                </a:solidFill>
              </a:rPr>
              <a:t>Contracting the money supply would require </a:t>
            </a:r>
            <a:r>
              <a:rPr lang="en-US" b="1" noProof="0" dirty="0">
                <a:solidFill>
                  <a:schemeClr val="tx1"/>
                </a:solidFill>
              </a:rPr>
              <a:t>selling</a:t>
            </a:r>
            <a:r>
              <a:rPr lang="en-US" noProof="0" dirty="0">
                <a:solidFill>
                  <a:schemeClr val="tx1"/>
                </a:solidFill>
              </a:rPr>
              <a:t> securities.</a:t>
            </a:r>
          </a:p>
        </p:txBody>
      </p:sp>
    </p:spTree>
    <p:extLst>
      <p:ext uri="{BB962C8B-B14F-4D97-AF65-F5344CB8AC3E}">
        <p14:creationId xmlns:p14="http://schemas.microsoft.com/office/powerpoint/2010/main" val="371313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15A.3 The Effect on the Interest Rate When the Fed Increases the Money Supply</a:t>
            </a:r>
          </a:p>
        </p:txBody>
      </p:sp>
      <p:sp>
        <p:nvSpPr>
          <p:cNvPr id="5" name="Content Placeholder 4"/>
          <p:cNvSpPr>
            <a:spLocks noGrp="1"/>
          </p:cNvSpPr>
          <p:nvPr>
            <p:ph sz="quarter" idx="14"/>
          </p:nvPr>
        </p:nvSpPr>
        <p:spPr>
          <a:xfrm>
            <a:off x="457199" y="1558413"/>
            <a:ext cx="3826566" cy="1870587"/>
          </a:xfrm>
        </p:spPr>
        <p:txBody>
          <a:bodyPr/>
          <a:lstStyle/>
          <a:p>
            <a:pPr marL="432" indent="0">
              <a:spcBef>
                <a:spcPts val="1000"/>
              </a:spcBef>
              <a:buNone/>
            </a:pPr>
            <a:r>
              <a:rPr lang="en-US" sz="1800" noProof="0" dirty="0">
                <a:latin typeface="+mn-lt"/>
              </a:rPr>
              <a:t>For simplicity, we assume the Fed can completely control the money supply.</a:t>
            </a:r>
          </a:p>
          <a:p>
            <a:pPr indent="-255600">
              <a:spcBef>
                <a:spcPts val="600"/>
              </a:spcBef>
            </a:pPr>
            <a:r>
              <a:rPr lang="en-US" sz="1800" noProof="0" dirty="0">
                <a:latin typeface="+mn-lt"/>
              </a:rPr>
              <a:t>Then the money supply</a:t>
            </a:r>
            <a:br>
              <a:rPr lang="en-US" sz="1800" noProof="0" dirty="0">
                <a:latin typeface="+mn-lt"/>
              </a:rPr>
            </a:br>
            <a:r>
              <a:rPr lang="en-US" sz="1800" noProof="0" dirty="0">
                <a:latin typeface="+mn-lt"/>
              </a:rPr>
              <a:t>curve is a vertical line— it does not depend on the interest rate.</a:t>
            </a:r>
          </a:p>
        </p:txBody>
      </p:sp>
      <p:sp>
        <p:nvSpPr>
          <p:cNvPr id="6" name="Content Placeholder 5"/>
          <p:cNvSpPr>
            <a:spLocks noGrp="1"/>
          </p:cNvSpPr>
          <p:nvPr>
            <p:ph sz="quarter" idx="15"/>
          </p:nvPr>
        </p:nvSpPr>
        <p:spPr>
          <a:xfrm>
            <a:off x="457200" y="3548271"/>
            <a:ext cx="3866322" cy="2450574"/>
          </a:xfrm>
        </p:spPr>
        <p:txBody>
          <a:bodyPr/>
          <a:lstStyle/>
          <a:p>
            <a:pPr marL="432" indent="0">
              <a:spcBef>
                <a:spcPts val="1000"/>
              </a:spcBef>
              <a:buNone/>
            </a:pPr>
            <a:r>
              <a:rPr lang="en-US" sz="1800" noProof="0" dirty="0"/>
              <a:t>Equilibrium occurs in the money market where the two curves cross.</a:t>
            </a:r>
          </a:p>
          <a:p>
            <a:pPr marL="432" indent="0">
              <a:spcBef>
                <a:spcPts val="600"/>
              </a:spcBef>
              <a:buNone/>
            </a:pPr>
            <a:r>
              <a:rPr lang="en-US" sz="1800" b="1" noProof="0" dirty="0"/>
              <a:t>When the Fed increases the money supply, the short-term interest rate must fall until it reaches a level at which households and firms are willing to hold the additional money.</a:t>
            </a:r>
          </a:p>
        </p:txBody>
      </p:sp>
      <p:pic>
        <p:nvPicPr>
          <p:cNvPr id="3" name="Picture 2" descr="A graph depicts the effect of the interest rate when the Fed increases the money supply. For long description in Notes pane, press F6."/>
          <p:cNvPicPr>
            <a:picLocks noChangeAspect="1"/>
          </p:cNvPicPr>
          <p:nvPr/>
        </p:nvPicPr>
        <p:blipFill>
          <a:blip r:embed="rId3"/>
          <a:stretch>
            <a:fillRect/>
          </a:stretch>
        </p:blipFill>
        <p:spPr>
          <a:xfrm>
            <a:off x="4468305" y="1994838"/>
            <a:ext cx="4304149" cy="3279932"/>
          </a:xfrm>
          <a:prstGeom prst="rect">
            <a:avLst/>
          </a:prstGeom>
        </p:spPr>
      </p:pic>
    </p:spTree>
    <p:extLst>
      <p:ext uri="{BB962C8B-B14F-4D97-AF65-F5344CB8AC3E}">
        <p14:creationId xmlns:p14="http://schemas.microsoft.com/office/powerpoint/2010/main" val="188864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D65-336B-4891-99EF-E93DABECABCC}"/>
              </a:ext>
            </a:extLst>
          </p:cNvPr>
          <p:cNvSpPr>
            <a:spLocks noGrp="1"/>
          </p:cNvSpPr>
          <p:nvPr>
            <p:ph type="title"/>
          </p:nvPr>
        </p:nvSpPr>
        <p:spPr/>
        <p:txBody>
          <a:bodyPr/>
          <a:lstStyle/>
          <a:p>
            <a:r>
              <a:rPr lang="en-US" noProof="0" dirty="0"/>
              <a:t>Fed Goal #1: Price Stability</a:t>
            </a:r>
          </a:p>
        </p:txBody>
      </p:sp>
      <p:sp>
        <p:nvSpPr>
          <p:cNvPr id="3" name="Content Placeholder 2">
            <a:extLst>
              <a:ext uri="{FF2B5EF4-FFF2-40B4-BE49-F238E27FC236}">
                <a16:creationId xmlns:a16="http://schemas.microsoft.com/office/drawing/2014/main" id="{B076CE1C-FE2E-4F23-9F8E-811552287667}"/>
              </a:ext>
            </a:extLst>
          </p:cNvPr>
          <p:cNvSpPr>
            <a:spLocks noGrp="1"/>
          </p:cNvSpPr>
          <p:nvPr>
            <p:ph sz="quarter" idx="13"/>
          </p:nvPr>
        </p:nvSpPr>
        <p:spPr>
          <a:xfrm>
            <a:off x="457200" y="1554920"/>
            <a:ext cx="8218488" cy="4663335"/>
          </a:xfrm>
        </p:spPr>
        <p:txBody>
          <a:bodyPr/>
          <a:lstStyle/>
          <a:p>
            <a:pPr marL="432" indent="0">
              <a:buNone/>
            </a:pPr>
            <a:r>
              <a:rPr lang="en-US" noProof="0" dirty="0">
                <a:solidFill>
                  <a:schemeClr val="tx1"/>
                </a:solidFill>
              </a:rPr>
              <a:t>Rising prices reduce the purchasing power of money.</a:t>
            </a:r>
          </a:p>
          <a:p>
            <a:pPr marL="432" indent="0">
              <a:buNone/>
            </a:pPr>
            <a:r>
              <a:rPr lang="en-US" noProof="0" dirty="0">
                <a:solidFill>
                  <a:schemeClr val="tx1"/>
                </a:solidFill>
              </a:rPr>
              <a:t>During the 1970s high inflation became problematic in the United States, reaching over 10 percent per year; Fed Chair Paul Volcker used monetary policy to get inflation under control.</a:t>
            </a:r>
          </a:p>
          <a:p>
            <a:pPr marL="432" indent="0">
              <a:buNone/>
            </a:pPr>
            <a:r>
              <a:rPr lang="en-US" noProof="0" dirty="0">
                <a:solidFill>
                  <a:schemeClr val="tx1"/>
                </a:solidFill>
              </a:rPr>
              <a:t>High rates of inflation returned in 2021, catching many Fed policymakers by surprise. Debate continues about how much this inflation was due to </a:t>
            </a:r>
            <a:r>
              <a:rPr lang="en-US" noProof="0" dirty="0" err="1">
                <a:solidFill>
                  <a:schemeClr val="tx1"/>
                </a:solidFill>
              </a:rPr>
              <a:t>Covid</a:t>
            </a:r>
            <a:r>
              <a:rPr lang="en-US" noProof="0" dirty="0">
                <a:solidFill>
                  <a:schemeClr val="tx1"/>
                </a:solidFill>
              </a:rPr>
              <a:t>, and now much was due to monetary and fiscal policy actions.</a:t>
            </a:r>
          </a:p>
        </p:txBody>
      </p:sp>
    </p:spTree>
    <p:extLst>
      <p:ext uri="{BB962C8B-B14F-4D97-AF65-F5344CB8AC3E}">
        <p14:creationId xmlns:p14="http://schemas.microsoft.com/office/powerpoint/2010/main" val="60620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15A.4 The Effect on the Interest Rate When the Fed Decreases the Money Supply</a:t>
            </a:r>
          </a:p>
        </p:txBody>
      </p:sp>
      <p:sp>
        <p:nvSpPr>
          <p:cNvPr id="6" name="Content Placeholder 5"/>
          <p:cNvSpPr>
            <a:spLocks noGrp="1"/>
          </p:cNvSpPr>
          <p:nvPr>
            <p:ph sz="quarter" idx="15"/>
          </p:nvPr>
        </p:nvSpPr>
        <p:spPr>
          <a:xfrm>
            <a:off x="457200" y="1558412"/>
            <a:ext cx="3806042" cy="4642363"/>
          </a:xfrm>
        </p:spPr>
        <p:txBody>
          <a:bodyPr/>
          <a:lstStyle/>
          <a:p>
            <a:pPr marL="432" indent="0">
              <a:spcBef>
                <a:spcPts val="1000"/>
              </a:spcBef>
              <a:buNone/>
            </a:pPr>
            <a:r>
              <a:rPr lang="en-US" sz="2000" noProof="0" dirty="0"/>
              <a:t>Alternatively, the Fed may decide to lower the money supply by selling Treasury securities.</a:t>
            </a:r>
          </a:p>
          <a:p>
            <a:r>
              <a:rPr lang="en-US" sz="2000" noProof="0" dirty="0"/>
              <a:t>Now firms and households (who bought the securities with money) hold less money than they want, relative to other financial assets.</a:t>
            </a:r>
          </a:p>
          <a:p>
            <a:r>
              <a:rPr lang="en-US" sz="2000" noProof="0" dirty="0"/>
              <a:t>To retain depositors, banks are forced to offer a higher interest rate on interest-bearing accounts.</a:t>
            </a:r>
          </a:p>
        </p:txBody>
      </p:sp>
      <p:pic>
        <p:nvPicPr>
          <p:cNvPr id="3" name="Picture 2" descr="A diagram depicts the effect on the interest rate when the Fed decreases the money supply. For long description in Notes pane, press F6."/>
          <p:cNvPicPr>
            <a:picLocks noChangeAspect="1"/>
          </p:cNvPicPr>
          <p:nvPr/>
        </p:nvPicPr>
        <p:blipFill>
          <a:blip r:embed="rId3"/>
          <a:stretch>
            <a:fillRect/>
          </a:stretch>
        </p:blipFill>
        <p:spPr>
          <a:xfrm>
            <a:off x="4444594" y="1879503"/>
            <a:ext cx="4304149" cy="3603048"/>
          </a:xfrm>
          <a:prstGeom prst="rect">
            <a:avLst/>
          </a:prstGeom>
        </p:spPr>
      </p:pic>
    </p:spTree>
    <p:extLst>
      <p:ext uri="{BB962C8B-B14F-4D97-AF65-F5344CB8AC3E}">
        <p14:creationId xmlns:p14="http://schemas.microsoft.com/office/powerpoint/2010/main" val="227853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 Tale of Two Interest Rates</a:t>
            </a:r>
          </a:p>
        </p:txBody>
      </p:sp>
      <p:sp>
        <p:nvSpPr>
          <p:cNvPr id="4" name="Content Placeholder 3"/>
          <p:cNvSpPr>
            <a:spLocks noGrp="1"/>
          </p:cNvSpPr>
          <p:nvPr>
            <p:ph sz="quarter" idx="13"/>
          </p:nvPr>
        </p:nvSpPr>
        <p:spPr>
          <a:xfrm>
            <a:off x="457200" y="1552574"/>
            <a:ext cx="8232128" cy="1935693"/>
          </a:xfrm>
        </p:spPr>
        <p:txBody>
          <a:bodyPr/>
          <a:lstStyle/>
          <a:p>
            <a:pPr marL="432" indent="0">
              <a:spcBef>
                <a:spcPts val="600"/>
              </a:spcBef>
              <a:buNone/>
            </a:pPr>
            <a:r>
              <a:rPr lang="en-US" sz="2000" noProof="0" dirty="0"/>
              <a:t>We now have two models of the interest rate:</a:t>
            </a:r>
          </a:p>
          <a:p>
            <a:pPr marL="432" indent="0">
              <a:spcBef>
                <a:spcPts val="600"/>
              </a:spcBef>
              <a:buNone/>
            </a:pPr>
            <a:r>
              <a:rPr lang="en-US" sz="2000" b="1" noProof="0" dirty="0"/>
              <a:t>The loanable funds model (Chapter 20)</a:t>
            </a:r>
          </a:p>
          <a:p>
            <a:pPr>
              <a:spcBef>
                <a:spcPts val="600"/>
              </a:spcBef>
            </a:pPr>
            <a:r>
              <a:rPr lang="en-US" sz="2000" noProof="0" dirty="0"/>
              <a:t>Concerned with long-term real rate of interest</a:t>
            </a:r>
          </a:p>
          <a:p>
            <a:pPr>
              <a:spcBef>
                <a:spcPts val="600"/>
              </a:spcBef>
            </a:pPr>
            <a:r>
              <a:rPr lang="en-US" sz="2000" noProof="0" dirty="0"/>
              <a:t>Relevant for long-term investors (firms making capital investments, households building new homes, etc.)</a:t>
            </a:r>
          </a:p>
        </p:txBody>
      </p:sp>
      <p:sp>
        <p:nvSpPr>
          <p:cNvPr id="5" name="Content Placeholder 4"/>
          <p:cNvSpPr>
            <a:spLocks noGrp="1"/>
          </p:cNvSpPr>
          <p:nvPr>
            <p:ph sz="quarter" idx="14"/>
          </p:nvPr>
        </p:nvSpPr>
        <p:spPr>
          <a:xfrm>
            <a:off x="457200" y="3567289"/>
            <a:ext cx="8232128" cy="1546578"/>
          </a:xfrm>
        </p:spPr>
        <p:txBody>
          <a:bodyPr/>
          <a:lstStyle/>
          <a:p>
            <a:pPr marL="432" indent="0">
              <a:spcBef>
                <a:spcPts val="600"/>
              </a:spcBef>
              <a:buNone/>
            </a:pPr>
            <a:r>
              <a:rPr lang="en-US" sz="2000" b="1" noProof="0" dirty="0"/>
              <a:t>The money market model (this chapter)</a:t>
            </a:r>
          </a:p>
          <a:p>
            <a:pPr>
              <a:spcBef>
                <a:spcPts val="600"/>
              </a:spcBef>
            </a:pPr>
            <a:r>
              <a:rPr lang="en-US" sz="2000" noProof="0" dirty="0"/>
              <a:t>Concerned with short-term nominal rate of interest</a:t>
            </a:r>
          </a:p>
          <a:p>
            <a:pPr>
              <a:spcBef>
                <a:spcPts val="600"/>
              </a:spcBef>
            </a:pPr>
            <a:r>
              <a:rPr lang="en-US" sz="2000" noProof="0" dirty="0"/>
              <a:t>Most relevant for the Fed: changes in money supply directly affect this interest rate</a:t>
            </a:r>
            <a:endParaRPr lang="en-US" sz="2000" b="1" i="1" noProof="0" dirty="0"/>
          </a:p>
        </p:txBody>
      </p:sp>
      <p:sp>
        <p:nvSpPr>
          <p:cNvPr id="6" name="Content Placeholder 5"/>
          <p:cNvSpPr>
            <a:spLocks noGrp="1"/>
          </p:cNvSpPr>
          <p:nvPr>
            <p:ph sz="quarter" idx="15"/>
          </p:nvPr>
        </p:nvSpPr>
        <p:spPr>
          <a:xfrm>
            <a:off x="457200" y="5192889"/>
            <a:ext cx="8232128" cy="824089"/>
          </a:xfrm>
        </p:spPr>
        <p:txBody>
          <a:bodyPr/>
          <a:lstStyle/>
          <a:p>
            <a:pPr marL="432" indent="0">
              <a:spcBef>
                <a:spcPts val="600"/>
              </a:spcBef>
              <a:buNone/>
            </a:pPr>
            <a:r>
              <a:rPr lang="en-US" sz="2000" noProof="0" dirty="0"/>
              <a:t>Usually, the two interest rates are closely related; an increase in one results in the other increasing also.</a:t>
            </a:r>
          </a:p>
        </p:txBody>
      </p:sp>
    </p:spTree>
    <p:extLst>
      <p:ext uri="{BB962C8B-B14F-4D97-AF65-F5344CB8AC3E}">
        <p14:creationId xmlns:p14="http://schemas.microsoft.com/office/powerpoint/2010/main" val="324062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Choosing a Monetary Policy Target</a:t>
            </a:r>
          </a:p>
        </p:txBody>
      </p:sp>
      <p:sp>
        <p:nvSpPr>
          <p:cNvPr id="4" name="Content Placeholder 3"/>
          <p:cNvSpPr>
            <a:spLocks noGrp="1"/>
          </p:cNvSpPr>
          <p:nvPr>
            <p:ph sz="quarter" idx="13"/>
          </p:nvPr>
        </p:nvSpPr>
        <p:spPr>
          <a:xfrm>
            <a:off x="457199" y="1556327"/>
            <a:ext cx="8516983" cy="2988513"/>
          </a:xfrm>
        </p:spPr>
        <p:txBody>
          <a:bodyPr/>
          <a:lstStyle/>
          <a:p>
            <a:pPr marL="432" indent="0">
              <a:buNone/>
            </a:pPr>
            <a:r>
              <a:rPr lang="en-US" sz="2200" noProof="0" dirty="0"/>
              <a:t>The Fed can choose to target a particular level of the money supply </a:t>
            </a:r>
            <a:r>
              <a:rPr lang="en-US" sz="2200" b="1" noProof="0" dirty="0"/>
              <a:t>or</a:t>
            </a:r>
            <a:r>
              <a:rPr lang="en-US" sz="2200" noProof="0" dirty="0"/>
              <a:t> a particular short-term nominal interest rate.</a:t>
            </a:r>
          </a:p>
          <a:p>
            <a:r>
              <a:rPr lang="en-US" sz="2200" noProof="0" dirty="0"/>
              <a:t>Apart from a period in the late 1970s and early 1980s, the Fed has focused on interest rates rather than the money supply.</a:t>
            </a:r>
          </a:p>
          <a:p>
            <a:r>
              <a:rPr lang="en-US" sz="2200" noProof="0" dirty="0"/>
              <a:t>One reason: the relationship between the money supply (M1 or M2) and real G</a:t>
            </a:r>
            <a:r>
              <a:rPr lang="en-US" sz="100" noProof="0" dirty="0"/>
              <a:t> </a:t>
            </a:r>
            <a:r>
              <a:rPr lang="en-US" sz="2200" noProof="0" dirty="0"/>
              <a:t>D</a:t>
            </a:r>
            <a:r>
              <a:rPr lang="en-US" sz="100" noProof="0" dirty="0"/>
              <a:t> </a:t>
            </a:r>
            <a:r>
              <a:rPr lang="en-US" sz="2200" noProof="0" dirty="0"/>
              <a:t>P growth broke down in the early 1980s (M1) and 1990s (M2).</a:t>
            </a:r>
          </a:p>
        </p:txBody>
      </p:sp>
    </p:spTree>
    <p:extLst>
      <p:ext uri="{BB962C8B-B14F-4D97-AF65-F5344CB8AC3E}">
        <p14:creationId xmlns:p14="http://schemas.microsoft.com/office/powerpoint/2010/main" val="17789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15A.5 The Fed Can’t Target Both the Money Supply and the Interest Rate</a:t>
            </a:r>
          </a:p>
        </p:txBody>
      </p:sp>
      <p:sp>
        <p:nvSpPr>
          <p:cNvPr id="6" name="Content Placeholder 5"/>
          <p:cNvSpPr>
            <a:spLocks noGrp="1"/>
          </p:cNvSpPr>
          <p:nvPr>
            <p:ph sz="quarter" idx="15"/>
          </p:nvPr>
        </p:nvSpPr>
        <p:spPr>
          <a:xfrm>
            <a:off x="457201" y="1558412"/>
            <a:ext cx="3222977" cy="4565297"/>
          </a:xfrm>
        </p:spPr>
        <p:txBody>
          <a:bodyPr/>
          <a:lstStyle/>
          <a:p>
            <a:pPr marL="432" indent="0">
              <a:spcBef>
                <a:spcPts val="600"/>
              </a:spcBef>
              <a:buNone/>
            </a:pPr>
            <a:r>
              <a:rPr lang="en-US" sz="1800" noProof="0" dirty="0"/>
              <a:t>It might seem that the Fed could “get the best of both worlds” by targeting </a:t>
            </a:r>
            <a:r>
              <a:rPr lang="en-US" sz="1800" b="1" noProof="0" dirty="0"/>
              <a:t>both</a:t>
            </a:r>
            <a:r>
              <a:rPr lang="en-US" sz="1800" noProof="0" dirty="0"/>
              <a:t> interest rates and the money supply.</a:t>
            </a:r>
          </a:p>
          <a:p>
            <a:pPr>
              <a:spcBef>
                <a:spcPts val="600"/>
              </a:spcBef>
            </a:pPr>
            <a:r>
              <a:rPr lang="en-US" sz="1800" noProof="0" dirty="0"/>
              <a:t>But this is impossible: the two are linked through the money demand curve, which the Fed does not control.</a:t>
            </a:r>
          </a:p>
          <a:p>
            <a:pPr>
              <a:spcBef>
                <a:spcPts val="600"/>
              </a:spcBef>
            </a:pPr>
            <a:r>
              <a:rPr lang="en-US" sz="1800" noProof="0" dirty="0"/>
              <a:t>So a decrease in the money supply will increase interest rates; an increase in the money supply will decrease interest rates.</a:t>
            </a:r>
          </a:p>
        </p:txBody>
      </p:sp>
      <p:pic>
        <p:nvPicPr>
          <p:cNvPr id="3" name="Picture 2" descr="A graph depicts why the Fed can’t target both the money supply and the interest rate. For long description in Notes pane, press F6."/>
          <p:cNvPicPr>
            <a:picLocks noChangeAspect="1"/>
          </p:cNvPicPr>
          <p:nvPr/>
        </p:nvPicPr>
        <p:blipFill>
          <a:blip r:embed="rId3"/>
          <a:stretch>
            <a:fillRect/>
          </a:stretch>
        </p:blipFill>
        <p:spPr>
          <a:xfrm>
            <a:off x="4237415" y="1709779"/>
            <a:ext cx="4438273" cy="3438442"/>
          </a:xfrm>
          <a:prstGeom prst="rect">
            <a:avLst/>
          </a:prstGeom>
        </p:spPr>
      </p:pic>
    </p:spTree>
    <p:extLst>
      <p:ext uri="{BB962C8B-B14F-4D97-AF65-F5344CB8AC3E}">
        <p14:creationId xmlns:p14="http://schemas.microsoft.com/office/powerpoint/2010/main" val="311103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188860" cy="1097279"/>
          </a:xfrm>
        </p:spPr>
        <p:txBody>
          <a:bodyPr/>
          <a:lstStyle/>
          <a:p>
            <a:r>
              <a:rPr lang="en-US" sz="3200" noProof="0" dirty="0"/>
              <a:t>Figure 15.1 The Inflation Rate, January 1952–June 2023</a:t>
            </a:r>
            <a:endParaRPr lang="en-US" sz="2000" noProof="0" dirty="0"/>
          </a:p>
        </p:txBody>
      </p:sp>
      <p:pic>
        <p:nvPicPr>
          <p:cNvPr id="7" name="Picture 6" descr="A graph depicts the inflation rate between January 1952 to June 2023. For long description in Notes pane, press F6.">
            <a:extLst>
              <a:ext uri="{FF2B5EF4-FFF2-40B4-BE49-F238E27FC236}">
                <a16:creationId xmlns:a16="http://schemas.microsoft.com/office/drawing/2014/main" id="{1BD5C32C-1F2A-D388-90B2-7AAF7F3A4608}"/>
              </a:ext>
            </a:extLst>
          </p:cNvPr>
          <p:cNvPicPr>
            <a:picLocks noChangeAspect="1"/>
          </p:cNvPicPr>
          <p:nvPr/>
        </p:nvPicPr>
        <p:blipFill>
          <a:blip r:embed="rId3"/>
          <a:stretch>
            <a:fillRect/>
          </a:stretch>
        </p:blipFill>
        <p:spPr>
          <a:xfrm>
            <a:off x="898556" y="1557338"/>
            <a:ext cx="7346888" cy="3027704"/>
          </a:xfrm>
          <a:prstGeom prst="rect">
            <a:avLst/>
          </a:prstGeom>
        </p:spPr>
      </p:pic>
      <p:sp>
        <p:nvSpPr>
          <p:cNvPr id="6" name="Content Placeholder 5"/>
          <p:cNvSpPr>
            <a:spLocks noGrp="1"/>
          </p:cNvSpPr>
          <p:nvPr>
            <p:ph sz="quarter" idx="15"/>
          </p:nvPr>
        </p:nvSpPr>
        <p:spPr>
          <a:xfrm>
            <a:off x="468314" y="4712621"/>
            <a:ext cx="7927542" cy="1473691"/>
          </a:xfrm>
        </p:spPr>
        <p:txBody>
          <a:bodyPr/>
          <a:lstStyle/>
          <a:p>
            <a:pPr marL="432" indent="0">
              <a:spcBef>
                <a:spcPts val="600"/>
              </a:spcBef>
              <a:buNone/>
            </a:pPr>
            <a:r>
              <a:rPr lang="en-US" sz="2000" noProof="0" dirty="0"/>
              <a:t>The figure shows C</a:t>
            </a:r>
            <a:r>
              <a:rPr lang="en-US" sz="100" noProof="0" dirty="0"/>
              <a:t> </a:t>
            </a:r>
            <a:r>
              <a:rPr lang="en-US" sz="2000" noProof="0" dirty="0"/>
              <a:t>P</a:t>
            </a:r>
            <a:r>
              <a:rPr lang="en-US" sz="100" noProof="0" dirty="0"/>
              <a:t> </a:t>
            </a:r>
            <a:r>
              <a:rPr lang="en-US" sz="2000" noProof="0" dirty="0"/>
              <a:t>I inflation in the United States.</a:t>
            </a:r>
          </a:p>
          <a:p>
            <a:pPr marL="432" indent="0">
              <a:spcBef>
                <a:spcPts val="600"/>
              </a:spcBef>
              <a:buNone/>
            </a:pPr>
            <a:r>
              <a:rPr lang="en-US" sz="2000" noProof="0" dirty="0"/>
              <a:t>Since rising prices erode the value of money as a medium of exchange and a store of value, policymakers in most countries pursue price stability as a primary goal.</a:t>
            </a:r>
          </a:p>
        </p:txBody>
      </p:sp>
    </p:spTree>
    <p:extLst>
      <p:ext uri="{BB962C8B-B14F-4D97-AF65-F5344CB8AC3E}">
        <p14:creationId xmlns:p14="http://schemas.microsoft.com/office/powerpoint/2010/main" val="58336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Fed Goal #2: High Employment</a:t>
            </a:r>
          </a:p>
        </p:txBody>
      </p:sp>
      <p:sp>
        <p:nvSpPr>
          <p:cNvPr id="4" name="Content Placeholder 3"/>
          <p:cNvSpPr>
            <a:spLocks noGrp="1"/>
          </p:cNvSpPr>
          <p:nvPr>
            <p:ph sz="quarter" idx="13"/>
          </p:nvPr>
        </p:nvSpPr>
        <p:spPr>
          <a:xfrm>
            <a:off x="457200" y="1552575"/>
            <a:ext cx="3189111" cy="456847"/>
          </a:xfrm>
        </p:spPr>
        <p:txBody>
          <a:bodyPr/>
          <a:lstStyle/>
          <a:p>
            <a:pPr marL="432" indent="0">
              <a:buNone/>
            </a:pPr>
            <a:r>
              <a:rPr lang="en-US" sz="2200" noProof="0" dirty="0"/>
              <a:t>At the end of World War</a:t>
            </a:r>
          </a:p>
        </p:txBody>
      </p:sp>
      <p:graphicFrame>
        <p:nvGraphicFramePr>
          <p:cNvPr id="9" name="Object 8" descr="Two"/>
          <p:cNvGraphicFramePr>
            <a:graphicFrameLocks noChangeAspect="1"/>
          </p:cNvGraphicFramePr>
          <p:nvPr>
            <p:extLst>
              <p:ext uri="{D42A27DB-BD31-4B8C-83A1-F6EECF244321}">
                <p14:modId xmlns:p14="http://schemas.microsoft.com/office/powerpoint/2010/main" val="986960822"/>
              </p:ext>
            </p:extLst>
          </p:nvPr>
        </p:nvGraphicFramePr>
        <p:xfrm>
          <a:off x="3680178" y="1649480"/>
          <a:ext cx="296984" cy="371231"/>
        </p:xfrm>
        <a:graphic>
          <a:graphicData uri="http://schemas.openxmlformats.org/presentationml/2006/ole">
            <mc:AlternateContent xmlns:mc="http://schemas.openxmlformats.org/markup-compatibility/2006">
              <mc:Choice xmlns:v="urn:schemas-microsoft-com:vml" Requires="v">
                <p:oleObj name="Equation" r:id="rId2" imgW="152280" imgH="190440" progId="Equation.DSMT4">
                  <p:embed/>
                </p:oleObj>
              </mc:Choice>
              <mc:Fallback>
                <p:oleObj name="Equation" r:id="rId2" imgW="152280" imgH="190440" progId="Equation.DSMT4">
                  <p:embed/>
                  <p:pic>
                    <p:nvPicPr>
                      <p:cNvPr id="9" name="Object 8" descr="Two"/>
                      <p:cNvPicPr/>
                      <p:nvPr/>
                    </p:nvPicPr>
                    <p:blipFill>
                      <a:blip r:embed="rId3"/>
                      <a:stretch>
                        <a:fillRect/>
                      </a:stretch>
                    </p:blipFill>
                    <p:spPr>
                      <a:xfrm>
                        <a:off x="3680178" y="1649480"/>
                        <a:ext cx="296984" cy="371231"/>
                      </a:xfrm>
                      <a:prstGeom prst="rect">
                        <a:avLst/>
                      </a:prstGeom>
                    </p:spPr>
                  </p:pic>
                </p:oleObj>
              </mc:Fallback>
            </mc:AlternateContent>
          </a:graphicData>
        </a:graphic>
      </p:graphicFrame>
      <p:sp>
        <p:nvSpPr>
          <p:cNvPr id="5" name="Content Placeholder 4"/>
          <p:cNvSpPr>
            <a:spLocks noGrp="1"/>
          </p:cNvSpPr>
          <p:nvPr>
            <p:ph sz="quarter" idx="14"/>
          </p:nvPr>
        </p:nvSpPr>
        <p:spPr>
          <a:xfrm>
            <a:off x="4041422" y="1557339"/>
            <a:ext cx="4647906" cy="452083"/>
          </a:xfrm>
        </p:spPr>
        <p:txBody>
          <a:bodyPr lIns="0"/>
          <a:lstStyle/>
          <a:p>
            <a:pPr marL="432" indent="0">
              <a:buNone/>
            </a:pPr>
            <a:r>
              <a:rPr lang="en-US" sz="2200" noProof="0" dirty="0"/>
              <a:t>Congress passed the Employment</a:t>
            </a:r>
          </a:p>
        </p:txBody>
      </p:sp>
      <p:sp>
        <p:nvSpPr>
          <p:cNvPr id="7" name="Content Placeholder 6"/>
          <p:cNvSpPr>
            <a:spLocks noGrp="1"/>
          </p:cNvSpPr>
          <p:nvPr>
            <p:ph sz="quarter" idx="15"/>
          </p:nvPr>
        </p:nvSpPr>
        <p:spPr>
          <a:xfrm>
            <a:off x="457200" y="2099734"/>
            <a:ext cx="8232128" cy="3262488"/>
          </a:xfrm>
        </p:spPr>
        <p:txBody>
          <a:bodyPr tIns="0" rIns="0" bIns="0"/>
          <a:lstStyle/>
          <a:p>
            <a:pPr marL="432" indent="0">
              <a:buNone/>
            </a:pPr>
            <a:r>
              <a:rPr lang="en-US" sz="2200" noProof="0" dirty="0"/>
              <a:t>Act of 19 46, which stated that it was the:</a:t>
            </a:r>
          </a:p>
          <a:p>
            <a:pPr marL="432" indent="0">
              <a:buNone/>
            </a:pPr>
            <a:r>
              <a:rPr lang="en-US" sz="2200" noProof="0" dirty="0"/>
              <a:t>“responsibility of the Federal Government… to foster and promote… conditions under which there will be afforded useful employment, for those able, willing, and seeking to work, and to promote maximum employment, production, and purchasing power.”</a:t>
            </a:r>
          </a:p>
          <a:p>
            <a:pPr marL="432" indent="0">
              <a:buNone/>
            </a:pPr>
            <a:r>
              <a:rPr lang="en-US" sz="2200" noProof="0" dirty="0"/>
              <a:t>Price stability and high employment are often referred to as the </a:t>
            </a:r>
            <a:r>
              <a:rPr lang="en-US" sz="2200" b="1" noProof="0" dirty="0"/>
              <a:t>dual mandate</a:t>
            </a:r>
            <a:r>
              <a:rPr lang="en-US" sz="2200" noProof="0" dirty="0"/>
              <a:t> of the Fed.</a:t>
            </a:r>
          </a:p>
        </p:txBody>
      </p:sp>
    </p:spTree>
    <p:extLst>
      <p:ext uri="{BB962C8B-B14F-4D97-AF65-F5344CB8AC3E}">
        <p14:creationId xmlns:p14="http://schemas.microsoft.com/office/powerpoint/2010/main" val="260297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4497C9-01C8-445F-9367-00E203A78B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E185AD-BDF5-4762-AE48-B9333097CC2F}">
  <ds:schemaRefs>
    <ds:schemaRef ds:uri="http://schemas.microsoft.com/sharepoint/v3/contenttype/forms"/>
  </ds:schemaRefs>
</ds:datastoreItem>
</file>

<file path=customXml/itemProps3.xml><?xml version="1.0" encoding="utf-8"?>
<ds:datastoreItem xmlns:ds="http://schemas.openxmlformats.org/officeDocument/2006/customXml" ds:itemID="{A74207B4-1AEF-4D07-A1B4-111F07F21AC5}">
  <ds:schemaRefs>
    <ds:schemaRef ds:uri="http://purl.org/dc/terms/"/>
    <ds:schemaRef ds:uri="http://schemas.microsoft.com/office/2006/documentManagement/types"/>
    <ds:schemaRef ds:uri="http://www.w3.org/XML/1998/namespace"/>
    <ds:schemaRef ds:uri="http://purl.org/dc/elements/1.1/"/>
    <ds:schemaRef ds:uri="7c1bd8dc-4e40-424f-a15f-9ffcd522197f"/>
    <ds:schemaRef ds:uri="http://schemas.openxmlformats.org/package/2006/metadata/core-properties"/>
    <ds:schemaRef ds:uri="6125ffc9-2c56-435e-8267-1393444907b2"/>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1501</TotalTime>
  <Words>11511</Words>
  <Application>Microsoft Office PowerPoint</Application>
  <PresentationFormat>On-screen Show (4:3)</PresentationFormat>
  <Paragraphs>538</Paragraphs>
  <Slides>74</Slides>
  <Notes>38</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81" baseType="lpstr">
      <vt:lpstr>Verdana</vt:lpstr>
      <vt:lpstr>Times New Roman</vt:lpstr>
      <vt:lpstr>Noto Sans Symbols</vt:lpstr>
      <vt:lpstr>Arial</vt:lpstr>
      <vt:lpstr>USHE</vt:lpstr>
      <vt:lpstr>USHE_slide options</vt:lpstr>
      <vt:lpstr>Equation</vt:lpstr>
      <vt:lpstr>Macroeconomics</vt:lpstr>
      <vt:lpstr>Chapter Outline</vt:lpstr>
      <vt:lpstr>The Fed Deals with Two “Once in a Lifetime” Crises in 15 Years</vt:lpstr>
      <vt:lpstr>15.1 What Is Monetary Policy?</vt:lpstr>
      <vt:lpstr>What Is the Role of the Federal Reserve?</vt:lpstr>
      <vt:lpstr>The Goals of Monetary Policy</vt:lpstr>
      <vt:lpstr>Fed Goal #1: Price Stability</vt:lpstr>
      <vt:lpstr>Figure 15.1 The Inflation Rate, January 1952–June 2023</vt:lpstr>
      <vt:lpstr>Fed Goal #2: High Employment</vt:lpstr>
      <vt:lpstr>Fed Goal #3: Stability of Financial Markets and Institutions</vt:lpstr>
      <vt:lpstr>Fed Goal #4: Economic Growth</vt:lpstr>
      <vt:lpstr>15.2 The Federal Funds Rate and How the Fed Conducts Monetary Policy</vt:lpstr>
      <vt:lpstr>The Importance of the Federal Funds Rate</vt:lpstr>
      <vt:lpstr>How the Fed Uses the Federal Funds Rate</vt:lpstr>
      <vt:lpstr>Controlling the Federal Funds Rate</vt:lpstr>
      <vt:lpstr>Figure 15.2 Equilibrium in the Federal Funds Market in a Scarce-Reserves Regime (1 of 3)</vt:lpstr>
      <vt:lpstr>Figure 15.2 Equilibrium in the Federal Funds Market in a Scarce-Reserves Regime (2 of 3)</vt:lpstr>
      <vt:lpstr>Figure 15.2 Equilibrium in the Federal Funds Market in a Scarce-Reserves Regime (3 of 3)</vt:lpstr>
      <vt:lpstr>Figure 15.3 The Fed Increases the Federal Funds Rate in an Ample-Reserves Regime (1 of 2)</vt:lpstr>
      <vt:lpstr>Figure 15.3 The Fed Increases the Federal Funds Rate in an Ample-Reserves Regime (2 of 2)</vt:lpstr>
      <vt:lpstr>Figure 15.4 The I O R B and the Federal Funds Rate</vt:lpstr>
      <vt:lpstr>The Interest Rate on Overnight Reverse Repurchase Agreements (O N R R P)</vt:lpstr>
      <vt:lpstr>Effectiveness of Administered Rates</vt:lpstr>
      <vt:lpstr>Figure 15.5 Quantitative Easing Led to Large Increases in Bank Reserves (1 of 3)</vt:lpstr>
      <vt:lpstr>Figure 15.5 Quantitative Easing Led to Large Increases in Bank Reserves (2 of 3)</vt:lpstr>
      <vt:lpstr>Figure 15.5 Quantitative Easing Led to Large Increases in Bank Reserves (3 of 3)</vt:lpstr>
      <vt:lpstr>Summary of the Fed’s Monetary Policy Tools (1 of 2)</vt:lpstr>
      <vt:lpstr>Summary of the Fed’s Monetary Policy Tools (2 of 2)</vt:lpstr>
      <vt:lpstr>15.3 Monetary Policy and Economic Activity</vt:lpstr>
      <vt:lpstr>Figure 15.6 How the Fed Attempts to Achieve Its Policy Goals</vt:lpstr>
      <vt:lpstr>How Interest Rates Affect Aggregate Demand</vt:lpstr>
      <vt:lpstr>Figure 15.7 Monetary Policy (1 of 2)</vt:lpstr>
      <vt:lpstr>Figure 15.7 Monetary Policy (2 of 2)</vt:lpstr>
      <vt:lpstr>Can the Fed Eliminate Recessions?</vt:lpstr>
      <vt:lpstr>Figure 15.8 The Effect of a Poorly Timed Monetary Policy on the Economy</vt:lpstr>
      <vt:lpstr>Table 15.1 Fed Forecasts of Real G D P Growth During 2007 and 2008</vt:lpstr>
      <vt:lpstr>Apply the Concept: Trying to Hit a Moving Target</vt:lpstr>
      <vt:lpstr>Figure 15.9 Expansionary and Contractionary Monetary Policies</vt:lpstr>
      <vt:lpstr>15.4 Monetary Policy in the Dynamic Aggregate Demand and Aggregate Supply Model</vt:lpstr>
      <vt:lpstr>Figure 15.10 An Expansionary Monetary Policy (1 of 2)</vt:lpstr>
      <vt:lpstr>Figure 15.10 An Expansionary Monetary Policy (2 of 2)</vt:lpstr>
      <vt:lpstr>Figure 15.11 A Contractionary Monetary Policy in 2006 (1 of 2)</vt:lpstr>
      <vt:lpstr>Figure 15.11 A Contractionary Monetary Policy in 2006 (2 of 2)</vt:lpstr>
      <vt:lpstr>15.5 A Closer Look at the Fed’s Setting of Monetary Policy Targets</vt:lpstr>
      <vt:lpstr>Should the Fed Target the Money Supply?</vt:lpstr>
      <vt:lpstr>The Taylor Rule</vt:lpstr>
      <vt:lpstr>Figure 15.12 The Taylor Rule and Fed Behavior, 1960–2023 (1 of 2)</vt:lpstr>
      <vt:lpstr>Figure 15.12 The Taylor Rule and Fed Behavior, 1960–2023 (2 of 2)</vt:lpstr>
      <vt:lpstr>Inflation Targeting and the Fed’s New Monetary Policy Strategy</vt:lpstr>
      <vt:lpstr>Arguments For and Against Inflation Targeting</vt:lpstr>
      <vt:lpstr>Average-Inflation Targeting</vt:lpstr>
      <vt:lpstr>Should the Fed Target Nominal G D P?</vt:lpstr>
      <vt:lpstr>Apply the Concept: Should the Fed Worry about the Prices of Food and Gasoline? (1 of 2)</vt:lpstr>
      <vt:lpstr>Apply the Concept: Should the Fed Worry about the Prices of Food and Gasoline? (2 of 2)</vt:lpstr>
      <vt:lpstr>15.6 Fed Policies During the 2007–2009 and 2020 Recessions</vt:lpstr>
      <vt:lpstr>The Inflation and Deflation of the Housing Market Bubble</vt:lpstr>
      <vt:lpstr>The Changing Mortgage Market</vt:lpstr>
      <vt:lpstr>The Role of Investment Banks</vt:lpstr>
      <vt:lpstr>Apply the Concept: The Wonderful World of Leverage</vt:lpstr>
      <vt:lpstr>Result of the Lower Quality Loans</vt:lpstr>
      <vt:lpstr>Table 15.2 Treasury and Fed Actions at the Beginning of the Financial Crisis of 2007–2009 (1 of 2)</vt:lpstr>
      <vt:lpstr>Table 15.2 Treasury and Fed Actions at the Beginning of the Financial Crisis of 2007–2009 (2 of 2)</vt:lpstr>
      <vt:lpstr>Responses to the Failure of Lehman Brothers</vt:lpstr>
      <vt:lpstr>The Fed Responds to the Covid-19 Recession</vt:lpstr>
      <vt:lpstr>Online Appendix: The Money Market and the Fed</vt:lpstr>
      <vt:lpstr>Figure 15A.1 The Demand for Money</vt:lpstr>
      <vt:lpstr>Figure 15A.2 Shifts in the Money Demand Curve</vt:lpstr>
      <vt:lpstr>How Does the Fed Manage the Money Supply?</vt:lpstr>
      <vt:lpstr>Figure 15A.3 The Effect on the Interest Rate When the Fed Increases the Money Supply</vt:lpstr>
      <vt:lpstr>Figure 15A.4 The Effect on the Interest Rate When the Fed Decreases the Money Supply</vt:lpstr>
      <vt:lpstr>A Tale of Two Interest Rates</vt:lpstr>
      <vt:lpstr>Choosing a Monetary Policy Target</vt:lpstr>
      <vt:lpstr>Figure 15A.5 The Fed Can’t Target Both the Money Supply and the Interest Rate</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15, Monetary Policy</dc:title>
  <dc:subject>Economics</dc:subject>
  <dc:creator>Hubbard/O'Brien</dc:creator>
  <cp:keywords>Macroeconomics</cp:keywords>
  <dc:description>Long description alt-text is inserted in the notes pane; Alt text for images/math equations within table cells have been placed behind the object intentionally to provide a better screen reader user experience.</dc:description>
  <cp:lastModifiedBy>Chiranjeevi Kumar</cp:lastModifiedBy>
  <cp:revision>1021</cp:revision>
  <dcterms:modified xsi:type="dcterms:W3CDTF">2024-05-03T13:29:53Z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